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336" r:id="rId3"/>
    <p:sldId id="771" r:id="rId4"/>
    <p:sldId id="937" r:id="rId5"/>
    <p:sldId id="773" r:id="rId6"/>
    <p:sldId id="934" r:id="rId7"/>
    <p:sldId id="932" r:id="rId8"/>
    <p:sldId id="870" r:id="rId9"/>
    <p:sldId id="913" r:id="rId10"/>
    <p:sldId id="924" r:id="rId11"/>
    <p:sldId id="914" r:id="rId12"/>
    <p:sldId id="918" r:id="rId13"/>
    <p:sldId id="915" r:id="rId14"/>
    <p:sldId id="917" r:id="rId15"/>
    <p:sldId id="920" r:id="rId16"/>
    <p:sldId id="935" r:id="rId17"/>
    <p:sldId id="936" r:id="rId18"/>
    <p:sldId id="919" r:id="rId19"/>
    <p:sldId id="925" r:id="rId20"/>
    <p:sldId id="940" r:id="rId21"/>
    <p:sldId id="938" r:id="rId22"/>
    <p:sldId id="874" r:id="rId23"/>
    <p:sldId id="825" r:id="rId24"/>
    <p:sldId id="921" r:id="rId25"/>
    <p:sldId id="922" r:id="rId26"/>
    <p:sldId id="836" r:id="rId27"/>
    <p:sldId id="884" r:id="rId28"/>
    <p:sldId id="927" r:id="rId29"/>
    <p:sldId id="801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.Ma" initials="S" lastIdx="1" clrIdx="0">
    <p:extLst/>
  </p:cmAuthor>
  <p:cmAuthor id="2" name="Sherry.Li" initials="S" lastIdx="0" clrIdx="1">
    <p:extLst/>
  </p:cmAuthor>
  <p:cmAuthor id="3" name="Young.He" initials="Y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D7000F"/>
    <a:srgbClr val="009900"/>
    <a:srgbClr val="E9EDF4"/>
    <a:srgbClr val="0099CC"/>
    <a:srgbClr val="993E3C"/>
    <a:srgbClr val="AE4845"/>
    <a:srgbClr val="1E7C49"/>
    <a:srgbClr val="717071"/>
    <a:srgbClr val="55B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5194" autoAdjust="0"/>
  </p:normalViewPr>
  <p:slideViewPr>
    <p:cSldViewPr snapToObjects="1">
      <p:cViewPr varScale="1">
        <p:scale>
          <a:sx n="110" d="100"/>
          <a:sy n="110" d="100"/>
        </p:scale>
        <p:origin x="643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3" d="100"/>
          <a:sy n="53" d="100"/>
        </p:scale>
        <p:origin x="2844" y="78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36583-6C50-4A80-99F6-ACD385758B9D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7793-EB67-4A18-9CAC-BB41794882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48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8DD8-1234-4E4C-9C15-564B6C518831}" type="datetimeFigureOut">
              <a:rPr lang="en-US" smtClean="0"/>
              <a:t>4/10/2023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4D396-ADC9-4DD1-908D-62D3379E4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7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58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7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26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59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97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4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5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53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52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02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8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6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58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98537-6FC7-4116-97B4-9AB9C38D3C6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1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0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0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2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6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9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6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4D396-ADC9-4DD1-908D-62D3379E40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5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CORPORA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ctrTitle"/>
          </p:nvPr>
        </p:nvSpPr>
        <p:spPr>
          <a:xfrm>
            <a:off x="2339752" y="3509445"/>
            <a:ext cx="5774266" cy="430457"/>
          </a:xfrm>
        </p:spPr>
        <p:txBody>
          <a:bodyPr>
            <a:noAutofit/>
          </a:bodyPr>
          <a:lstStyle>
            <a:lvl1pPr>
              <a:defRPr>
                <a:effectLst/>
                <a:latin typeface="+mn-lt"/>
              </a:defRPr>
            </a:lvl1pPr>
          </a:lstStyle>
          <a:p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STAR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662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2952328" cy="49356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3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2952328" cy="49356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1259632" y="1491630"/>
            <a:ext cx="6696744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STAR PRO Light"/>
                <a:cs typeface="CordiaUPC" panose="020B0304020202020204" pitchFamily="34" charset="-34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272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2952328" cy="49356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843558"/>
            <a:ext cx="8229600" cy="36724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dirty="0"/>
              <a:t>Click here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The second step </a:t>
            </a:r>
            <a:endParaRPr lang="zh-CN" altLang="en-US" dirty="0"/>
          </a:p>
          <a:p>
            <a:pPr lvl="2"/>
            <a:r>
              <a:rPr lang="en-US" altLang="zh-CN" dirty="0"/>
              <a:t>The third step</a:t>
            </a:r>
            <a:endParaRPr lang="zh-CN" altLang="en-US" dirty="0"/>
          </a:p>
          <a:p>
            <a:pPr lvl="3"/>
            <a:r>
              <a:rPr lang="en-US" altLang="zh-CN" dirty="0"/>
              <a:t>The fourth step</a:t>
            </a:r>
          </a:p>
          <a:p>
            <a:pPr lvl="4"/>
            <a:r>
              <a:rPr lang="en-US" altLang="zh-CN" dirty="0"/>
              <a:t>The fifth step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03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01841" y="3798859"/>
            <a:ext cx="5774266" cy="430457"/>
          </a:xfrm>
          <a:prstGeom prst="rect">
            <a:avLst/>
          </a:prstGeom>
        </p:spPr>
        <p:txBody>
          <a:bodyPr/>
          <a:lstStyle>
            <a:lvl1pPr algn="l">
              <a:defRPr sz="2800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it-IT" dirty="0"/>
              <a:t>Fare clic per modificare stile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827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5105401"/>
            <a:ext cx="9144000" cy="38100"/>
          </a:xfrm>
          <a:prstGeom prst="rect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41" tIns="34470" rIns="68941" bIns="34470" rtlCol="0" anchor="ctr"/>
          <a:lstStyle/>
          <a:p>
            <a:pPr algn="ctr" defTabSz="685800"/>
            <a:endParaRPr lang="zh-CN" altLang="en-US" dirty="0">
              <a:solidFill>
                <a:prstClr val="white"/>
              </a:solidFill>
              <a:latin typeface="TSTAR PRO Light" panose="02000806030000020004" pitchFamily="50" charset="0"/>
            </a:endParaRPr>
          </a:p>
        </p:txBody>
      </p:sp>
      <p:sp>
        <p:nvSpPr>
          <p:cNvPr id="10" name="内容占位符 8"/>
          <p:cNvSpPr>
            <a:spLocks noGrp="1"/>
          </p:cNvSpPr>
          <p:nvPr>
            <p:ph sz="quarter" idx="10"/>
          </p:nvPr>
        </p:nvSpPr>
        <p:spPr>
          <a:xfrm>
            <a:off x="678658" y="817962"/>
            <a:ext cx="3117056" cy="4031456"/>
          </a:xfrm>
          <a:prstGeom prst="rect">
            <a:avLst/>
          </a:prstGeom>
        </p:spPr>
        <p:txBody>
          <a:bodyPr lIns="51706" tIns="25853" rIns="51706" bIns="2585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955258" y="817962"/>
            <a:ext cx="4766073" cy="1772840"/>
          </a:xfrm>
          <a:prstGeom prst="rect">
            <a:avLst/>
          </a:prstGeom>
        </p:spPr>
        <p:txBody>
          <a:bodyPr lIns="51706" tIns="25853" rIns="51706" bIns="25853"/>
          <a:lstStyle/>
          <a:p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12" hasCustomPrompt="1"/>
          </p:nvPr>
        </p:nvSpPr>
        <p:spPr>
          <a:xfrm>
            <a:off x="678658" y="201323"/>
            <a:ext cx="3657383" cy="401241"/>
          </a:xfrm>
          <a:prstGeom prst="rect">
            <a:avLst/>
          </a:prstGeom>
        </p:spPr>
        <p:txBody>
          <a:bodyPr lIns="51706" tIns="25853" rIns="51706" bIns="25853"/>
          <a:lstStyle/>
          <a:p>
            <a:pPr lvl="0"/>
            <a:r>
              <a:rPr lang="zh-CN" altLang="en-US" dirty="0" smtClean="0"/>
              <a:t>单击此处编辑文本样式</a:t>
            </a:r>
          </a:p>
        </p:txBody>
      </p:sp>
      <p:sp>
        <p:nvSpPr>
          <p:cNvPr id="1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3955258" y="3076254"/>
            <a:ext cx="4766073" cy="1772840"/>
          </a:xfrm>
          <a:prstGeom prst="rect">
            <a:avLst/>
          </a:prstGeom>
        </p:spPr>
        <p:txBody>
          <a:bodyPr lIns="51706" tIns="25853" rIns="51706" bIns="25853"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05" y="239331"/>
            <a:ext cx="1238246" cy="15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altLang="zh-CN" dirty="0"/>
              <a:t>Click here to edit master title style</a:t>
            </a:r>
            <a:endParaRPr lang="zh-CN" altLang="en-US" dirty="0"/>
          </a:p>
        </p:txBody>
      </p:sp>
      <p:sp>
        <p:nvSpPr>
          <p:cNvPr id="10" name="Rektangel 13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 rot="16200000">
            <a:off x="8902774" y="4841594"/>
            <a:ext cx="229137" cy="277101"/>
          </a:xfrm>
          <a:prstGeom prst="rect">
            <a:avLst/>
          </a:prstGeom>
          <a:solidFill>
            <a:srgbClr val="D819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>
            <p:custDataLst>
              <p:tags r:id="rId9"/>
            </p:custDataLst>
          </p:nvPr>
        </p:nvSpPr>
        <p:spPr bwMode="gray">
          <a:xfrm>
            <a:off x="8878791" y="4847751"/>
            <a:ext cx="265209" cy="24938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2F2ED-C0F1-A14B-BA46-C5847C658EB2}" type="slidenum">
              <a:rPr lang="en-US" sz="105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050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Click here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The second step </a:t>
            </a:r>
            <a:endParaRPr lang="zh-CN" altLang="en-US" dirty="0"/>
          </a:p>
          <a:p>
            <a:pPr lvl="2"/>
            <a:r>
              <a:rPr lang="en-US" altLang="zh-CN" dirty="0"/>
              <a:t>The third step</a:t>
            </a:r>
            <a:endParaRPr lang="zh-CN" altLang="en-US" dirty="0"/>
          </a:p>
          <a:p>
            <a:pPr lvl="3"/>
            <a:r>
              <a:rPr lang="en-US" altLang="zh-CN" dirty="0"/>
              <a:t>The fourth step</a:t>
            </a:r>
          </a:p>
          <a:p>
            <a:pPr lvl="4"/>
            <a:r>
              <a:rPr lang="en-US" altLang="zh-CN" dirty="0"/>
              <a:t>The fifth step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70640" y="4760835"/>
            <a:ext cx="22274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0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9" r:id="rId2"/>
    <p:sldLayoutId id="2147483670" r:id="rId3"/>
    <p:sldLayoutId id="2147483667" r:id="rId4"/>
    <p:sldLayoutId id="2147483660" r:id="rId5"/>
    <p:sldLayoutId id="2147483671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bg1">
              <a:lumMod val="50000"/>
            </a:schemeClr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808080"/>
        </a:buClr>
        <a:buSzPct val="60000"/>
        <a:buFont typeface="Wingdings" panose="05000000000000000000" pitchFamily="2" charset="2"/>
        <a:buChar char="l"/>
        <a:tabLst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50000"/>
        <a:buFont typeface="Wingdings" panose="05000000000000000000" pitchFamily="2" charset="2"/>
        <a:buChar char="p"/>
        <a:tabLst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50000"/>
        <a:buFont typeface="Wingdings" panose="05000000000000000000" pitchFamily="2" charset="2"/>
        <a:buChar char="n"/>
        <a:tabLst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~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19" y="3800710"/>
            <a:ext cx="8280920" cy="430457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implified Arabic Fixed" panose="02070309020205020404" pitchFamily="49" charset="-78"/>
              </a:rPr>
              <a:t> Turnstile installation guide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implified Arabic Fixed" panose="02070309020205020404" pitchFamily="49" charset="-78"/>
              </a:rPr>
              <a:t> 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implified Arabic Fixed" panose="02070309020205020404" pitchFamily="49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0763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 turnstile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2908" y="2399626"/>
            <a:ext cx="2342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1200" dirty="0"/>
              <a:t>Step 1.prepare tool </a:t>
            </a:r>
            <a:r>
              <a:rPr lang="en-US" altLang="en-US" sz="1200" dirty="0" smtClean="0"/>
              <a:t>:6 </a:t>
            </a:r>
            <a:r>
              <a:rPr lang="en-US" altLang="en-US" sz="1200" dirty="0"/>
              <a:t>expansion </a:t>
            </a:r>
            <a:r>
              <a:rPr lang="en-US" altLang="en-US" sz="1200" dirty="0" smtClean="0"/>
              <a:t>bolts, screw driver</a:t>
            </a:r>
            <a:endParaRPr lang="zh-CN" altLang="en-US" sz="1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7" y="927009"/>
            <a:ext cx="1860467" cy="11645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36535" y="2484501"/>
            <a:ext cx="26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/>
              <a:t>Step 2.Place the turnstile, smooth the cable through cable hole</a:t>
            </a:r>
            <a:endParaRPr lang="zh-CN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1795357" y="4791900"/>
            <a:ext cx="26883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/>
              <a:t>Step </a:t>
            </a:r>
            <a:r>
              <a:rPr lang="en-US" altLang="zh-CN" sz="1200" dirty="0" smtClean="0"/>
              <a:t>4. put back side panel back</a:t>
            </a:r>
            <a:endParaRPr lang="zh-CN" altLang="en-US" sz="1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550" y="604169"/>
            <a:ext cx="1275712" cy="184885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338630" y="1274384"/>
            <a:ext cx="2227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Expansion bolt holes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 rot="16200000">
            <a:off x="4869841" y="1325253"/>
            <a:ext cx="434595" cy="556357"/>
            <a:chOff x="0" y="2398"/>
            <a:chExt cx="599154" cy="855934"/>
          </a:xfrm>
        </p:grpSpPr>
        <p:sp>
          <p:nvSpPr>
            <p:cNvPr id="21" name="燕尾形 20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sp>
        <p:nvSpPr>
          <p:cNvPr id="23" name="燕尾形 4"/>
          <p:cNvSpPr txBox="1"/>
          <p:nvPr/>
        </p:nvSpPr>
        <p:spPr>
          <a:xfrm rot="16200000">
            <a:off x="2678905" y="1660497"/>
            <a:ext cx="434594" cy="1669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600" kern="1200" dirty="0"/>
          </a:p>
        </p:txBody>
      </p:sp>
      <p:grpSp>
        <p:nvGrpSpPr>
          <p:cNvPr id="25" name="组合 24"/>
          <p:cNvGrpSpPr/>
          <p:nvPr/>
        </p:nvGrpSpPr>
        <p:grpSpPr>
          <a:xfrm rot="16200000">
            <a:off x="2527197" y="1313373"/>
            <a:ext cx="434595" cy="556357"/>
            <a:chOff x="0" y="2398"/>
            <a:chExt cx="599154" cy="855934"/>
          </a:xfrm>
        </p:grpSpPr>
        <p:sp>
          <p:nvSpPr>
            <p:cNvPr id="26" name="燕尾形 25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5569310" y="2647213"/>
            <a:ext cx="2688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/>
              <a:t>Step 3.Pull cable through the hole, fix turnstile with </a:t>
            </a:r>
            <a:r>
              <a:rPr lang="en-US" altLang="zh-CN" sz="1200" dirty="0" err="1"/>
              <a:t>enpansion</a:t>
            </a:r>
            <a:r>
              <a:rPr lang="en-US" altLang="zh-CN" sz="1200" dirty="0"/>
              <a:t> bolts</a:t>
            </a:r>
            <a:endParaRPr lang="zh-CN" altLang="en-US" sz="12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532" y="594503"/>
            <a:ext cx="1268825" cy="184626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668789" y="1373184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Cable holes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064" y="3003991"/>
            <a:ext cx="1267769" cy="180140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 rot="16200000">
            <a:off x="1226963" y="3583068"/>
            <a:ext cx="434595" cy="556357"/>
            <a:chOff x="0" y="2398"/>
            <a:chExt cx="599154" cy="855934"/>
          </a:xfrm>
        </p:grpSpPr>
        <p:sp>
          <p:nvSpPr>
            <p:cNvPr id="29" name="燕尾形 28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852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Components 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80" y="1483199"/>
            <a:ext cx="4301359" cy="31473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335" y="859087"/>
            <a:ext cx="1561627" cy="207977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01597" y="1534815"/>
            <a:ext cx="483153" cy="153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肘形连接符 9"/>
          <p:cNvCxnSpPr/>
          <p:nvPr/>
        </p:nvCxnSpPr>
        <p:spPr>
          <a:xfrm rot="10800000">
            <a:off x="4802431" y="1611626"/>
            <a:ext cx="2880379" cy="42245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460610" y="1545630"/>
            <a:ext cx="650530" cy="153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08" y="996117"/>
            <a:ext cx="1905972" cy="1162466"/>
          </a:xfrm>
          <a:prstGeom prst="rect">
            <a:avLst/>
          </a:prstGeom>
        </p:spPr>
      </p:pic>
      <p:cxnSp>
        <p:nvCxnSpPr>
          <p:cNvPr id="17" name="肘形连接符 16"/>
          <p:cNvCxnSpPr>
            <a:stCxn id="14" idx="1"/>
          </p:cNvCxnSpPr>
          <p:nvPr/>
        </p:nvCxnSpPr>
        <p:spPr>
          <a:xfrm rot="10800000" flipV="1">
            <a:off x="1792802" y="1622439"/>
            <a:ext cx="1667808" cy="80379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57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08874" y="190693"/>
            <a:ext cx="653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Wire power &amp; network </a:t>
            </a:r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cable of turnstile 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14161" y="3421029"/>
            <a:ext cx="337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Pull out the network cable from the conduit through the cable hole and connect to </a:t>
            </a:r>
            <a:r>
              <a:rPr lang="en-US" altLang="zh-CN" sz="1600" dirty="0" err="1" smtClean="0"/>
              <a:t>PoE</a:t>
            </a:r>
            <a:r>
              <a:rPr lang="en-US" altLang="zh-CN" sz="1600" dirty="0" smtClean="0"/>
              <a:t> switch </a:t>
            </a:r>
            <a:endParaRPr lang="zh-CN" altLang="en-US" sz="16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89" y="1385563"/>
            <a:ext cx="2477158" cy="17574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180" y="1381195"/>
            <a:ext cx="2130157" cy="176181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64933" y="3436184"/>
            <a:ext cx="36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Pull out the AC power cable from the conduit through the cable hole and connect to air switch </a:t>
            </a:r>
            <a:endParaRPr lang="zh-CN" altLang="en-US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171" y="1268365"/>
            <a:ext cx="2455149" cy="184136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761293" y="1496410"/>
            <a:ext cx="345438" cy="226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104091" y="1424746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Cable hole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338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 </a:t>
            </a:r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altLang="zh-CN" sz="2000" b="1" dirty="0" err="1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MinMoe</a:t>
            </a:r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340" y="754004"/>
            <a:ext cx="1840460" cy="39296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410" y="689905"/>
            <a:ext cx="2688350" cy="2327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7450" y="3493470"/>
            <a:ext cx="537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Lead cable of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 through open hole on the upper cover</a:t>
            </a:r>
          </a:p>
          <a:p>
            <a:r>
              <a:rPr lang="en-US" altLang="zh-CN" sz="1600" dirty="0" smtClean="0"/>
              <a:t>Install the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 with screws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161637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91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Wire power &amp; network cable for </a:t>
            </a:r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MinMoe</a:t>
            </a:r>
            <a:endParaRPr lang="en-US" altLang="zh-CN" sz="2000" b="1" dirty="0" smtClean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00" y="805120"/>
            <a:ext cx="4433134" cy="2059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93720" y="1419600"/>
            <a:ext cx="337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Connect built in 12 power cable from turnstile with power port of </a:t>
            </a:r>
            <a:r>
              <a:rPr lang="en-US" altLang="zh-CN" sz="1600" dirty="0" err="1" smtClean="0"/>
              <a:t>MinMoe</a:t>
            </a:r>
            <a:endParaRPr lang="zh-CN" altLang="en-US" sz="1600" dirty="0"/>
          </a:p>
        </p:txBody>
      </p:sp>
      <p:sp>
        <p:nvSpPr>
          <p:cNvPr id="3" name="文本框 2"/>
          <p:cNvSpPr txBox="1"/>
          <p:nvPr/>
        </p:nvSpPr>
        <p:spPr>
          <a:xfrm>
            <a:off x="5493720" y="3339850"/>
            <a:ext cx="32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Connect network cable between </a:t>
            </a:r>
          </a:p>
          <a:p>
            <a:r>
              <a:rPr lang="en-US" altLang="zh-CN" dirty="0" err="1" smtClean="0"/>
              <a:t>MinMoe</a:t>
            </a:r>
            <a:r>
              <a:rPr lang="en-US" altLang="zh-CN" dirty="0" smtClean="0"/>
              <a:t> and network switch on</a:t>
            </a:r>
          </a:p>
          <a:p>
            <a:r>
              <a:rPr lang="en-US" altLang="zh-CN" dirty="0" smtClean="0"/>
              <a:t>turnstile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15" y="3084784"/>
            <a:ext cx="2827917" cy="18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2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Wiring RS-485 cable </a:t>
            </a:r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altLang="zh-CN" sz="2000" b="1" dirty="0" err="1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MinMoe</a:t>
            </a:r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77" y="800232"/>
            <a:ext cx="3056704" cy="17944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71759" y="3047450"/>
            <a:ext cx="3166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r>
              <a:rPr lang="en-US" altLang="zh-CN" sz="1600" dirty="0" smtClean="0"/>
              <a:t>Connect 485 terminal of entrance /exit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 to 485D port of turnstile </a:t>
            </a:r>
          </a:p>
          <a:p>
            <a:endParaRPr lang="en-US" altLang="zh-CN" sz="1600" dirty="0" smtClean="0"/>
          </a:p>
          <a:p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6" y="593032"/>
            <a:ext cx="4301360" cy="2247037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flipV="1">
            <a:off x="4379975" y="1068229"/>
            <a:ext cx="1585585" cy="560153"/>
          </a:xfrm>
          <a:prstGeom prst="bentConnector3">
            <a:avLst>
              <a:gd name="adj1" fmla="val 10078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34" y="2763837"/>
            <a:ext cx="1644980" cy="20577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65560" y="728310"/>
            <a:ext cx="307240" cy="307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685745" y="439763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 485D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269" y="2843799"/>
            <a:ext cx="2006770" cy="206449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453845" y="2944707"/>
            <a:ext cx="307240" cy="307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216600" y="2576945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485D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62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607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Wiring </a:t>
            </a:r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Wiegand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cable for DS-K5671(Optional) 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1141" y="3132921"/>
            <a:ext cx="274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endParaRPr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0" y="2072186"/>
            <a:ext cx="8690561" cy="27768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929976" y="3192803"/>
            <a:ext cx="1298207" cy="289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929976" y="3527549"/>
            <a:ext cx="1298207" cy="268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肘形连接符 18"/>
          <p:cNvCxnSpPr/>
          <p:nvPr/>
        </p:nvCxnSpPr>
        <p:spPr>
          <a:xfrm rot="16200000" flipH="1">
            <a:off x="4156017" y="2563458"/>
            <a:ext cx="1329031" cy="218887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 rot="10800000" flipV="1">
            <a:off x="6228187" y="2930564"/>
            <a:ext cx="840138" cy="731153"/>
          </a:xfrm>
          <a:prstGeom prst="bentConnector3">
            <a:avLst>
              <a:gd name="adj1" fmla="val -139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6303222" y="976182"/>
            <a:ext cx="2278109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Optional: If card authority of turnstile is needed in access control, connect the </a:t>
            </a:r>
            <a:r>
              <a:rPr lang="en-US" altLang="zh-CN" sz="1100" dirty="0" err="1">
                <a:solidFill>
                  <a:srgbClr val="FF0000"/>
                </a:solidFill>
              </a:rPr>
              <a:t>Wiegand</a:t>
            </a:r>
            <a:r>
              <a:rPr lang="en-US" altLang="zh-CN" sz="1100" dirty="0">
                <a:solidFill>
                  <a:srgbClr val="FF0000"/>
                </a:solidFill>
              </a:rPr>
              <a:t> port to the </a:t>
            </a:r>
            <a:r>
              <a:rPr lang="en-US" altLang="zh-CN" sz="1100" dirty="0" err="1">
                <a:solidFill>
                  <a:srgbClr val="FF0000"/>
                </a:solidFill>
              </a:rPr>
              <a:t>Wiegand</a:t>
            </a:r>
            <a:r>
              <a:rPr lang="en-US" altLang="zh-CN" sz="1100" dirty="0">
                <a:solidFill>
                  <a:srgbClr val="FF0000"/>
                </a:solidFill>
              </a:rPr>
              <a:t> port of card reader in ESD Turnstile. Then the ESD turnstile card reader will be the card reader of face recognition terminal.</a:t>
            </a:r>
          </a:p>
          <a:p>
            <a:r>
              <a:rPr lang="en-US" altLang="zh-CN" sz="1100" b="1" dirty="0"/>
              <a:t>Note: Only K5671 face recognition terminal need this wiring, K1T671 can realize card authority by its own card reader.</a:t>
            </a:r>
            <a:endParaRPr lang="zh-CN" altLang="en-US" sz="1100" b="1" dirty="0"/>
          </a:p>
        </p:txBody>
      </p:sp>
      <p:sp>
        <p:nvSpPr>
          <p:cNvPr id="22" name="矩形 21"/>
          <p:cNvSpPr/>
          <p:nvPr/>
        </p:nvSpPr>
        <p:spPr>
          <a:xfrm>
            <a:off x="3452874" y="1602162"/>
            <a:ext cx="2516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cs typeface="Arial" panose="020B0604020202020204" pitchFamily="34" charset="0"/>
              </a:rPr>
              <a:t>Connect to RS-485 of Access Control Board in ESD Turnstile </a:t>
            </a:r>
            <a:endParaRPr lang="zh-CN" altLang="en-US" sz="1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6661" y="1024447"/>
            <a:ext cx="3520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kern="100" dirty="0">
                <a:ea typeface="等线" panose="02010600030101010101" pitchFamily="2" charset="-122"/>
                <a:cs typeface="Arial" panose="020B0604020202020204" pitchFamily="34" charset="0"/>
              </a:rPr>
              <a:t>Face Recognition Terminal Wiring Instructions</a:t>
            </a:r>
            <a:endParaRPr lang="zh-CN" altLang="en-US" sz="1400" dirty="0"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69769" y="632093"/>
            <a:ext cx="8612981" cy="350250"/>
            <a:chOff x="0" y="0"/>
            <a:chExt cx="8573907" cy="581245"/>
          </a:xfrm>
        </p:grpSpPr>
        <p:sp>
          <p:nvSpPr>
            <p:cNvPr id="24" name="圆角矩形 23"/>
            <p:cNvSpPr/>
            <p:nvPr/>
          </p:nvSpPr>
          <p:spPr>
            <a:xfrm>
              <a:off x="0" y="0"/>
              <a:ext cx="8466223" cy="581245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altLang="zh-CN" sz="1350" b="1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Wiring Instructions</a:t>
              </a:r>
              <a:endParaRPr lang="zh-CN" altLang="zh-CN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圆角矩形 4"/>
            <p:cNvSpPr/>
            <p:nvPr/>
          </p:nvSpPr>
          <p:spPr>
            <a:xfrm>
              <a:off x="149312" y="53840"/>
              <a:ext cx="8424595" cy="463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723" tIns="65723" rIns="65723" bIns="65723" numCol="1" spcCol="1270" anchor="ctr" anchorCtr="0">
              <a:noAutofit/>
            </a:bodyPr>
            <a:lstStyle/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783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607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Wiring </a:t>
            </a:r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Wiegand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cable for DS-K5671(Optional) 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1141" y="3132921"/>
            <a:ext cx="274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600" dirty="0" smtClean="0"/>
          </a:p>
          <a:p>
            <a:endParaRPr lang="zh-CN" altLang="en-US" sz="20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230982" y="648498"/>
            <a:ext cx="8612981" cy="350250"/>
            <a:chOff x="0" y="0"/>
            <a:chExt cx="8573907" cy="581245"/>
          </a:xfrm>
        </p:grpSpPr>
        <p:sp>
          <p:nvSpPr>
            <p:cNvPr id="23" name="圆角矩形 22"/>
            <p:cNvSpPr/>
            <p:nvPr/>
          </p:nvSpPr>
          <p:spPr>
            <a:xfrm>
              <a:off x="0" y="0"/>
              <a:ext cx="8466223" cy="581245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altLang="zh-CN" sz="1350" b="1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Card Reader DIP Switch (Optional)</a:t>
              </a:r>
              <a:endParaRPr lang="zh-CN" altLang="zh-CN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圆角矩形 4"/>
            <p:cNvSpPr/>
            <p:nvPr/>
          </p:nvSpPr>
          <p:spPr>
            <a:xfrm>
              <a:off x="149312" y="53840"/>
              <a:ext cx="8424595" cy="463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723" tIns="65723" rIns="65723" bIns="65723" numCol="1" spcCol="1270" anchor="ctr" anchorCtr="0">
              <a:noAutofit/>
            </a:bodyPr>
            <a:lstStyle/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165140" y="1096680"/>
            <a:ext cx="8570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If card authority is needed in access control, connect the </a:t>
            </a:r>
            <a:r>
              <a:rPr lang="en-US" altLang="zh-CN" sz="1400" dirty="0" err="1"/>
              <a:t>Wiegand</a:t>
            </a:r>
            <a:r>
              <a:rPr lang="en-US" altLang="zh-CN" sz="1400" dirty="0"/>
              <a:t> port of Face Recognition Terminal to the </a:t>
            </a:r>
            <a:r>
              <a:rPr lang="en-US" altLang="zh-CN" sz="1400" dirty="0" err="1"/>
              <a:t>Wiegand</a:t>
            </a:r>
            <a:r>
              <a:rPr lang="en-US" altLang="zh-CN" sz="1400" dirty="0"/>
              <a:t> port of card reader in ESD Turnstile. Please set the DIP switch firstly before connecting the cared reader.</a:t>
            </a:r>
            <a:endParaRPr lang="zh-CN" altLang="en-US" sz="14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2" y="2031198"/>
            <a:ext cx="2571922" cy="83158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180943" y="2238238"/>
            <a:ext cx="792088" cy="417508"/>
            <a:chOff x="6544693" y="799357"/>
            <a:chExt cx="345785" cy="417508"/>
          </a:xfrm>
        </p:grpSpPr>
        <p:sp>
          <p:nvSpPr>
            <p:cNvPr id="27" name="右箭头 26"/>
            <p:cNvSpPr/>
            <p:nvPr/>
          </p:nvSpPr>
          <p:spPr>
            <a:xfrm>
              <a:off x="6544693" y="799357"/>
              <a:ext cx="345785" cy="41750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右箭头 4"/>
            <p:cNvSpPr/>
            <p:nvPr/>
          </p:nvSpPr>
          <p:spPr>
            <a:xfrm>
              <a:off x="6544693" y="882859"/>
              <a:ext cx="242050" cy="2505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kern="1200"/>
            </a:p>
          </p:txBody>
        </p:sp>
      </p:grp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04470"/>
              </p:ext>
            </p:extLst>
          </p:nvPr>
        </p:nvGraphicFramePr>
        <p:xfrm>
          <a:off x="4252468" y="2093932"/>
          <a:ext cx="4366996" cy="70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DIP Switch Status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Reader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0000 0100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/>
                        <a:t>Wiegand</a:t>
                      </a:r>
                      <a:r>
                        <a:rPr lang="en-US" altLang="zh-CN" sz="1600" baseline="0" dirty="0" smtClean="0"/>
                        <a:t> 34 protocol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336002" y="3083795"/>
            <a:ext cx="8517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Card reader connect to Face Recognition Terminal as </a:t>
            </a:r>
            <a:r>
              <a:rPr lang="en-US" altLang="zh-CN" sz="1400" dirty="0" err="1" smtClean="0"/>
              <a:t>Wiegand</a:t>
            </a:r>
            <a:r>
              <a:rPr lang="en-US" altLang="zh-CN" sz="1400" dirty="0" smtClean="0"/>
              <a:t> 34 protocol, so you need to configure the binary value of the card reader as 0000 0100.</a:t>
            </a:r>
            <a:endParaRPr lang="zh-CN" altLang="en-US" sz="1400" dirty="0"/>
          </a:p>
        </p:txBody>
      </p:sp>
      <p:sp>
        <p:nvSpPr>
          <p:cNvPr id="31" name="矩形 30"/>
          <p:cNvSpPr/>
          <p:nvPr/>
        </p:nvSpPr>
        <p:spPr>
          <a:xfrm>
            <a:off x="3973031" y="3751321"/>
            <a:ext cx="4843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Note: Only K5671 face recognition terminal need this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configuration, </a:t>
            </a:r>
            <a:r>
              <a:rPr lang="en-US" altLang="zh-CN" sz="1400" b="1" dirty="0">
                <a:solidFill>
                  <a:srgbClr val="FF0000"/>
                </a:solidFill>
              </a:rPr>
              <a:t>K1T671 can realize card authority by its own card reader.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79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 for ESD</a:t>
            </a: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44261" y="843525"/>
            <a:ext cx="5274310" cy="22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04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Wirng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ESD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1570" y="3147825"/>
            <a:ext cx="5347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400" dirty="0" smtClean="0"/>
              <a:t>Lead all the wiring cable through hole on upper cover of turnstile  </a:t>
            </a:r>
          </a:p>
          <a:p>
            <a:pPr marL="342900" indent="-342900">
              <a:buAutoNum type="arabicPeriod"/>
            </a:pPr>
            <a:r>
              <a:rPr lang="en-US" altLang="zh-CN" sz="1400" dirty="0"/>
              <a:t>U</a:t>
            </a:r>
            <a:r>
              <a:rPr lang="en-US" altLang="zh-CN" sz="1400" dirty="0" smtClean="0"/>
              <a:t>se the installation cover to fix the ESD detector on turnstile  </a:t>
            </a:r>
          </a:p>
          <a:p>
            <a:pPr marL="342900" indent="-342900">
              <a:buAutoNum type="arabicPeriod"/>
            </a:pPr>
            <a:r>
              <a:rPr lang="en-US" altLang="zh-CN" sz="1400" dirty="0" smtClean="0"/>
              <a:t>Connect waist strap to the interface of ESD detector</a:t>
            </a:r>
          </a:p>
          <a:p>
            <a:pPr marL="342900" indent="-342900">
              <a:buAutoNum type="arabicPeriod"/>
            </a:pPr>
            <a:r>
              <a:rPr lang="en-US" altLang="zh-CN" sz="1400" dirty="0" smtClean="0"/>
              <a:t>Install </a:t>
            </a:r>
            <a:r>
              <a:rPr lang="en-US" altLang="zh-CN" sz="1400" dirty="0" err="1" smtClean="0"/>
              <a:t>MinMoe</a:t>
            </a:r>
            <a:r>
              <a:rPr lang="en-US" altLang="zh-CN" sz="1400" dirty="0" smtClean="0"/>
              <a:t> through installation hole on cover of ESD detector</a:t>
            </a:r>
            <a:endParaRPr lang="zh-CN" altLang="en-US" sz="1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10" y="748013"/>
            <a:ext cx="2001059" cy="21630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6" y="766715"/>
            <a:ext cx="1858434" cy="21443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743" y="766715"/>
            <a:ext cx="2105025" cy="1628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85" y="766715"/>
            <a:ext cx="1222765" cy="162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56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1098247" y="1683778"/>
            <a:ext cx="1705185" cy="1705185"/>
          </a:xfrm>
          <a:prstGeom prst="ellipse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1230526" y="2287653"/>
            <a:ext cx="1978228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2800" b="1" dirty="0" smtClean="0">
                <a:solidFill>
                  <a:prstClr val="white"/>
                </a:solidFill>
                <a:latin typeface="+mj-lt"/>
              </a:rPr>
              <a:t>Content   </a:t>
            </a:r>
            <a:endParaRPr lang="zh-CN" altLang="en-US" sz="28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等腰三角形 8"/>
          <p:cNvSpPr/>
          <p:nvPr/>
        </p:nvSpPr>
        <p:spPr>
          <a:xfrm rot="16200000">
            <a:off x="8704437" y="2392356"/>
            <a:ext cx="505254" cy="366636"/>
          </a:xfrm>
          <a:prstGeom prst="triangle">
            <a:avLst/>
          </a:pr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D71920"/>
              </a:solidFill>
              <a:latin typeface="+mj-lt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3343181" y="421070"/>
            <a:ext cx="865595" cy="7617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4500" b="1" spc="450" dirty="0" smtClean="0">
                <a:solidFill>
                  <a:srgbClr val="D71920"/>
                </a:solidFill>
                <a:latin typeface="+mj-lt"/>
              </a:rPr>
              <a:t>1</a:t>
            </a:r>
            <a:endParaRPr lang="zh-CN" altLang="en-US" sz="4500" b="1" spc="450" dirty="0">
              <a:solidFill>
                <a:srgbClr val="D71920"/>
              </a:solidFill>
              <a:latin typeface="+mj-lt"/>
            </a:endParaRPr>
          </a:p>
        </p:txBody>
      </p:sp>
      <p:sp>
        <p:nvSpPr>
          <p:cNvPr id="11" name="文本框 23"/>
          <p:cNvSpPr txBox="1"/>
          <p:nvPr/>
        </p:nvSpPr>
        <p:spPr>
          <a:xfrm>
            <a:off x="3341033" y="1275523"/>
            <a:ext cx="775981" cy="7617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4500" b="1" dirty="0" smtClean="0">
                <a:solidFill>
                  <a:srgbClr val="D71920"/>
                </a:solidFill>
                <a:latin typeface="+mj-lt"/>
              </a:rPr>
              <a:t>2</a:t>
            </a:r>
            <a:endParaRPr lang="zh-CN" altLang="en-US" sz="4500" b="1" dirty="0">
              <a:solidFill>
                <a:srgbClr val="D71920"/>
              </a:solidFill>
              <a:latin typeface="+mj-lt"/>
            </a:endParaRPr>
          </a:p>
        </p:txBody>
      </p:sp>
      <p:sp>
        <p:nvSpPr>
          <p:cNvPr id="12" name="文本框 26"/>
          <p:cNvSpPr txBox="1"/>
          <p:nvPr/>
        </p:nvSpPr>
        <p:spPr>
          <a:xfrm>
            <a:off x="4173335" y="653942"/>
            <a:ext cx="1350111" cy="31546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altLang="zh-CN" sz="16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Preparation</a:t>
            </a:r>
            <a:endParaRPr lang="en-US" altLang="zh-CN" sz="16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7"/>
          <p:cNvSpPr txBox="1"/>
          <p:nvPr/>
        </p:nvSpPr>
        <p:spPr>
          <a:xfrm>
            <a:off x="4158799" y="1462062"/>
            <a:ext cx="1299072" cy="80791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altLang="zh-CN" sz="16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</a:t>
            </a:r>
          </a:p>
          <a:p>
            <a:pPr defTabSz="685783"/>
            <a:endParaRPr lang="en-US" altLang="zh-CN" sz="16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783"/>
            <a:endParaRPr lang="en-US" altLang="zh-CN" sz="16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095086" y="608132"/>
            <a:ext cx="0" cy="451657"/>
          </a:xfrm>
          <a:prstGeom prst="line">
            <a:avLst/>
          </a:prstGeom>
          <a:ln>
            <a:solidFill>
              <a:srgbClr val="D71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080550" y="1437344"/>
            <a:ext cx="0" cy="451657"/>
          </a:xfrm>
          <a:prstGeom prst="line">
            <a:avLst/>
          </a:prstGeom>
          <a:ln>
            <a:solidFill>
              <a:srgbClr val="D71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330376" y="2172845"/>
            <a:ext cx="775981" cy="7617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4500" b="1" dirty="0">
                <a:solidFill>
                  <a:srgbClr val="D71920"/>
                </a:solidFill>
                <a:latin typeface="+mj-lt"/>
              </a:rPr>
              <a:t>3</a:t>
            </a:r>
            <a:endParaRPr lang="zh-CN" altLang="en-US" sz="4500" b="1" dirty="0">
              <a:solidFill>
                <a:srgbClr val="D71920"/>
              </a:solidFill>
              <a:latin typeface="+mj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48142" y="2359384"/>
            <a:ext cx="1576392" cy="31546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altLang="zh-CN" sz="16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</a:t>
            </a:r>
            <a:endParaRPr lang="en-US" altLang="zh-CN" sz="16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069893" y="2334666"/>
            <a:ext cx="0" cy="451657"/>
          </a:xfrm>
          <a:prstGeom prst="line">
            <a:avLst/>
          </a:prstGeom>
          <a:ln>
            <a:solidFill>
              <a:srgbClr val="D71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333419" y="2953679"/>
            <a:ext cx="775981" cy="7617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altLang="zh-CN" sz="4500" b="1" dirty="0">
                <a:solidFill>
                  <a:srgbClr val="D71920"/>
                </a:solidFill>
                <a:latin typeface="+mj-lt"/>
              </a:rPr>
              <a:t>4</a:t>
            </a:r>
            <a:endParaRPr lang="zh-CN" altLang="en-US" sz="4500" b="1" dirty="0">
              <a:solidFill>
                <a:srgbClr val="D71920"/>
              </a:solidFill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51185" y="3140218"/>
            <a:ext cx="1174037" cy="31546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altLang="zh-CN" sz="16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Self check</a:t>
            </a:r>
            <a:endParaRPr lang="en-US" altLang="zh-CN" sz="16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072936" y="3115500"/>
            <a:ext cx="0" cy="451657"/>
          </a:xfrm>
          <a:prstGeom prst="line">
            <a:avLst/>
          </a:prstGeom>
          <a:ln>
            <a:solidFill>
              <a:srgbClr val="D71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682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Wirng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ESD</a:t>
            </a:r>
          </a:p>
        </p:txBody>
      </p:sp>
      <p:pic>
        <p:nvPicPr>
          <p:cNvPr id="10" name="图片 9" descr="C:\Users\yuhaoyue\AppData\Local\Temp\1652064351(1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4069" y="2782801"/>
            <a:ext cx="2039497" cy="175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12" y="804164"/>
            <a:ext cx="1973347" cy="1173159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14" y="1283711"/>
            <a:ext cx="1651415" cy="126306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-2417" y="2473228"/>
            <a:ext cx="2646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1.Connect </a:t>
            </a:r>
            <a:r>
              <a:rPr lang="en-US" altLang="zh-CN" sz="1400" b="1" dirty="0" smtClean="0"/>
              <a:t>RS485-A</a:t>
            </a:r>
            <a:r>
              <a:rPr lang="en-US" altLang="zh-CN" sz="1400" dirty="0" smtClean="0"/>
              <a:t> with </a:t>
            </a:r>
            <a:r>
              <a:rPr lang="en-US" altLang="zh-CN" sz="1400" b="1" dirty="0" smtClean="0"/>
              <a:t>RS485C+ </a:t>
            </a:r>
            <a:r>
              <a:rPr lang="en-US" altLang="zh-CN" sz="1400" dirty="0" smtClean="0"/>
              <a:t>Connect </a:t>
            </a:r>
            <a:r>
              <a:rPr lang="en-US" altLang="zh-CN" sz="1400" b="1" dirty="0" smtClean="0"/>
              <a:t>RS485-B</a:t>
            </a:r>
            <a:r>
              <a:rPr lang="en-US" altLang="zh-CN" sz="1400" dirty="0" smtClean="0"/>
              <a:t> with </a:t>
            </a:r>
            <a:r>
              <a:rPr lang="en-US" altLang="zh-CN" sz="1400" b="1" dirty="0" smtClean="0"/>
              <a:t>RS485C-</a:t>
            </a:r>
            <a:r>
              <a:rPr lang="en-US" altLang="zh-CN" sz="1400" dirty="0" smtClean="0"/>
              <a:t> </a:t>
            </a:r>
          </a:p>
          <a:p>
            <a:r>
              <a:rPr lang="en-US" altLang="zh-CN" sz="1400" dirty="0" smtClean="0"/>
              <a:t>2. Connect both foot interface with </a:t>
            </a:r>
            <a:r>
              <a:rPr lang="en-US" altLang="zh-CN" sz="1400" dirty="0" smtClean="0"/>
              <a:t>foot </a:t>
            </a:r>
            <a:r>
              <a:rPr lang="en-US" altLang="zh-CN" sz="1400" dirty="0" smtClean="0"/>
              <a:t>pedal</a:t>
            </a:r>
            <a:endParaRPr lang="en-US" altLang="zh-CN" sz="1400" dirty="0"/>
          </a:p>
          <a:p>
            <a:r>
              <a:rPr lang="en-US" altLang="zh-CN" sz="1400" dirty="0" smtClean="0"/>
              <a:t>3. Connect POWER interface with 12V power cable of turnstile</a:t>
            </a:r>
          </a:p>
          <a:p>
            <a:endParaRPr lang="en-US" altLang="zh-CN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130" y="728581"/>
            <a:ext cx="2427535" cy="3754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269" y="728581"/>
            <a:ext cx="2692552" cy="1659512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rot="10800000">
            <a:off x="2965395" y="1159556"/>
            <a:ext cx="3087503" cy="192025"/>
          </a:xfrm>
          <a:prstGeom prst="bentConnector3">
            <a:avLst>
              <a:gd name="adj1" fmla="val 99360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肘形连接符 12"/>
          <p:cNvCxnSpPr/>
          <p:nvPr/>
        </p:nvCxnSpPr>
        <p:spPr>
          <a:xfrm rot="10800000">
            <a:off x="2850181" y="1159556"/>
            <a:ext cx="3202718" cy="341055"/>
          </a:xfrm>
          <a:prstGeom prst="bentConnector3">
            <a:avLst>
              <a:gd name="adj1" fmla="val 99964"/>
            </a:avLst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肘形连接符 17"/>
          <p:cNvCxnSpPr/>
          <p:nvPr/>
        </p:nvCxnSpPr>
        <p:spPr>
          <a:xfrm rot="10800000">
            <a:off x="3098668" y="1159557"/>
            <a:ext cx="3015936" cy="499264"/>
          </a:xfrm>
          <a:prstGeom prst="bentConnector3">
            <a:avLst>
              <a:gd name="adj1" fmla="val 10036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2684129" y="78865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+ - 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621244" y="873788"/>
            <a:ext cx="2084328" cy="33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 rot="10800000" flipV="1">
            <a:off x="3887114" y="3322868"/>
            <a:ext cx="952018" cy="1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肘形连接符 38"/>
          <p:cNvCxnSpPr/>
          <p:nvPr/>
        </p:nvCxnSpPr>
        <p:spPr>
          <a:xfrm rot="10800000">
            <a:off x="4040735" y="3466746"/>
            <a:ext cx="848409" cy="194966"/>
          </a:xfrm>
          <a:prstGeom prst="bentConnector3">
            <a:avLst>
              <a:gd name="adj1" fmla="val 9730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6261820" y="1073955"/>
            <a:ext cx="1382580" cy="11137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8993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Wirng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ESD- RS485/232 jumper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15890" y="736184"/>
            <a:ext cx="67172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485C is RS232 communication mode by default. Need to switch to </a:t>
            </a:r>
            <a:r>
              <a:rPr lang="en-US" altLang="zh-CN" sz="1400" b="1" dirty="0" smtClean="0"/>
              <a:t>RS-485 mode</a:t>
            </a:r>
            <a:endParaRPr lang="en-US" altLang="zh-CN" b="1" dirty="0"/>
          </a:p>
          <a:p>
            <a:r>
              <a:rPr lang="en-US" altLang="zh-CN" sz="1400" dirty="0" smtClean="0"/>
              <a:t>If jumper cap’s position is like picture below(direction based on triangle), this port is in </a:t>
            </a:r>
          </a:p>
          <a:p>
            <a:r>
              <a:rPr lang="en-US" altLang="zh-CN" sz="1400" dirty="0" smtClean="0"/>
              <a:t>RS-485 communication mode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sz="1400" dirty="0" smtClean="0"/>
              <a:t>If the jumper cap’s position is like the picture below(direction based on triangle), this port</a:t>
            </a:r>
          </a:p>
          <a:p>
            <a:r>
              <a:rPr lang="en-US" altLang="zh-CN" sz="1400" dirty="0" smtClean="0"/>
              <a:t>is in RS-232 communication mode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62" y="1419600"/>
            <a:ext cx="2828502" cy="13241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57" y="3531875"/>
            <a:ext cx="3061865" cy="1264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303" y="1292906"/>
            <a:ext cx="2963254" cy="1450840"/>
          </a:xfrm>
          <a:prstGeom prst="rect">
            <a:avLst/>
          </a:prstGeom>
        </p:spPr>
      </p:pic>
      <p:sp>
        <p:nvSpPr>
          <p:cNvPr id="8" name="等腰三角形 7"/>
          <p:cNvSpPr/>
          <p:nvPr/>
        </p:nvSpPr>
        <p:spPr>
          <a:xfrm>
            <a:off x="4929227" y="1999722"/>
            <a:ext cx="178749" cy="19202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990340" y="1686618"/>
            <a:ext cx="8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RS-485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303" y="3137458"/>
            <a:ext cx="2918780" cy="1779066"/>
          </a:xfrm>
          <a:prstGeom prst="rect">
            <a:avLst/>
          </a:prstGeom>
        </p:spPr>
      </p:pic>
      <p:sp>
        <p:nvSpPr>
          <p:cNvPr id="35" name="等腰三角形 34"/>
          <p:cNvSpPr/>
          <p:nvPr/>
        </p:nvSpPr>
        <p:spPr>
          <a:xfrm>
            <a:off x="4902878" y="3854041"/>
            <a:ext cx="178749" cy="19202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782511" y="3550743"/>
            <a:ext cx="365566" cy="18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782511" y="1802326"/>
            <a:ext cx="266982" cy="18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90340" y="3459657"/>
            <a:ext cx="8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RS-232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864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流程图: 手动输入 1"/>
          <p:cNvSpPr/>
          <p:nvPr/>
        </p:nvSpPr>
        <p:spPr>
          <a:xfrm rot="5400000" flipV="1">
            <a:off x="2982600" y="288235"/>
            <a:ext cx="1343471" cy="5878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  <a:gd name="connsiteX0" fmla="*/ 10 w 10144"/>
              <a:gd name="connsiteY0" fmla="*/ 4760 h 21913"/>
              <a:gd name="connsiteX1" fmla="*/ 10100 w 10144"/>
              <a:gd name="connsiteY1" fmla="*/ 0 h 21913"/>
              <a:gd name="connsiteX2" fmla="*/ 10144 w 10144"/>
              <a:gd name="connsiteY2" fmla="*/ 21913 h 21913"/>
              <a:gd name="connsiteX3" fmla="*/ 39 w 10144"/>
              <a:gd name="connsiteY3" fmla="*/ 13979 h 21913"/>
              <a:gd name="connsiteX4" fmla="*/ 10 w 10144"/>
              <a:gd name="connsiteY4" fmla="*/ 4760 h 21913"/>
              <a:gd name="connsiteX0" fmla="*/ 133 w 10267"/>
              <a:gd name="connsiteY0" fmla="*/ 4760 h 21997"/>
              <a:gd name="connsiteX1" fmla="*/ 10223 w 10267"/>
              <a:gd name="connsiteY1" fmla="*/ 0 h 21997"/>
              <a:gd name="connsiteX2" fmla="*/ 10267 w 10267"/>
              <a:gd name="connsiteY2" fmla="*/ 21913 h 21997"/>
              <a:gd name="connsiteX3" fmla="*/ 0 w 10267"/>
              <a:gd name="connsiteY3" fmla="*/ 21997 h 21997"/>
              <a:gd name="connsiteX4" fmla="*/ 133 w 10267"/>
              <a:gd name="connsiteY4" fmla="*/ 4760 h 21997"/>
              <a:gd name="connsiteX0" fmla="*/ 79 w 10213"/>
              <a:gd name="connsiteY0" fmla="*/ 4760 h 21913"/>
              <a:gd name="connsiteX1" fmla="*/ 10169 w 10213"/>
              <a:gd name="connsiteY1" fmla="*/ 0 h 21913"/>
              <a:gd name="connsiteX2" fmla="*/ 10213 w 10213"/>
              <a:gd name="connsiteY2" fmla="*/ 21913 h 21913"/>
              <a:gd name="connsiteX3" fmla="*/ 0 w 10213"/>
              <a:gd name="connsiteY3" fmla="*/ 21913 h 21913"/>
              <a:gd name="connsiteX4" fmla="*/ 79 w 10213"/>
              <a:gd name="connsiteY4" fmla="*/ 4760 h 21913"/>
              <a:gd name="connsiteX0" fmla="*/ 14 w 10148"/>
              <a:gd name="connsiteY0" fmla="*/ 4760 h 21934"/>
              <a:gd name="connsiteX1" fmla="*/ 10104 w 10148"/>
              <a:gd name="connsiteY1" fmla="*/ 0 h 21934"/>
              <a:gd name="connsiteX2" fmla="*/ 10148 w 10148"/>
              <a:gd name="connsiteY2" fmla="*/ 21913 h 21934"/>
              <a:gd name="connsiteX3" fmla="*/ 16 w 10148"/>
              <a:gd name="connsiteY3" fmla="*/ 21934 h 21934"/>
              <a:gd name="connsiteX4" fmla="*/ 14 w 10148"/>
              <a:gd name="connsiteY4" fmla="*/ 4760 h 21934"/>
              <a:gd name="connsiteX0" fmla="*/ 52 w 10186"/>
              <a:gd name="connsiteY0" fmla="*/ 4760 h 21913"/>
              <a:gd name="connsiteX1" fmla="*/ 10142 w 10186"/>
              <a:gd name="connsiteY1" fmla="*/ 0 h 21913"/>
              <a:gd name="connsiteX2" fmla="*/ 10186 w 10186"/>
              <a:gd name="connsiteY2" fmla="*/ 21913 h 21913"/>
              <a:gd name="connsiteX3" fmla="*/ 0 w 10186"/>
              <a:gd name="connsiteY3" fmla="*/ 21913 h 21913"/>
              <a:gd name="connsiteX4" fmla="*/ 52 w 10186"/>
              <a:gd name="connsiteY4" fmla="*/ 4760 h 21913"/>
              <a:gd name="connsiteX0" fmla="*/ 133 w 10267"/>
              <a:gd name="connsiteY0" fmla="*/ 4760 h 23487"/>
              <a:gd name="connsiteX1" fmla="*/ 10223 w 10267"/>
              <a:gd name="connsiteY1" fmla="*/ 0 h 23487"/>
              <a:gd name="connsiteX2" fmla="*/ 10267 w 10267"/>
              <a:gd name="connsiteY2" fmla="*/ 21913 h 23487"/>
              <a:gd name="connsiteX3" fmla="*/ 0 w 10267"/>
              <a:gd name="connsiteY3" fmla="*/ 23487 h 23487"/>
              <a:gd name="connsiteX4" fmla="*/ 133 w 10267"/>
              <a:gd name="connsiteY4" fmla="*/ 4760 h 23487"/>
              <a:gd name="connsiteX0" fmla="*/ 106 w 10240"/>
              <a:gd name="connsiteY0" fmla="*/ 4760 h 23487"/>
              <a:gd name="connsiteX1" fmla="*/ 10196 w 10240"/>
              <a:gd name="connsiteY1" fmla="*/ 0 h 23487"/>
              <a:gd name="connsiteX2" fmla="*/ 10240 w 10240"/>
              <a:gd name="connsiteY2" fmla="*/ 21913 h 23487"/>
              <a:gd name="connsiteX3" fmla="*/ 0 w 10240"/>
              <a:gd name="connsiteY3" fmla="*/ 23487 h 23487"/>
              <a:gd name="connsiteX4" fmla="*/ 106 w 10240"/>
              <a:gd name="connsiteY4" fmla="*/ 4760 h 23487"/>
              <a:gd name="connsiteX0" fmla="*/ 79 w 10213"/>
              <a:gd name="connsiteY0" fmla="*/ 4760 h 23424"/>
              <a:gd name="connsiteX1" fmla="*/ 10169 w 10213"/>
              <a:gd name="connsiteY1" fmla="*/ 0 h 23424"/>
              <a:gd name="connsiteX2" fmla="*/ 10213 w 10213"/>
              <a:gd name="connsiteY2" fmla="*/ 21913 h 23424"/>
              <a:gd name="connsiteX3" fmla="*/ 0 w 10213"/>
              <a:gd name="connsiteY3" fmla="*/ 23424 h 23424"/>
              <a:gd name="connsiteX4" fmla="*/ 79 w 10213"/>
              <a:gd name="connsiteY4" fmla="*/ 4760 h 23424"/>
              <a:gd name="connsiteX0" fmla="*/ 79 w 10186"/>
              <a:gd name="connsiteY0" fmla="*/ 4760 h 23424"/>
              <a:gd name="connsiteX1" fmla="*/ 10169 w 10186"/>
              <a:gd name="connsiteY1" fmla="*/ 0 h 23424"/>
              <a:gd name="connsiteX2" fmla="*/ 10186 w 10186"/>
              <a:gd name="connsiteY2" fmla="*/ 23277 h 23424"/>
              <a:gd name="connsiteX3" fmla="*/ 0 w 10186"/>
              <a:gd name="connsiteY3" fmla="*/ 23424 h 23424"/>
              <a:gd name="connsiteX4" fmla="*/ 79 w 10186"/>
              <a:gd name="connsiteY4" fmla="*/ 4760 h 23424"/>
              <a:gd name="connsiteX0" fmla="*/ 25 w 10132"/>
              <a:gd name="connsiteY0" fmla="*/ 4760 h 23361"/>
              <a:gd name="connsiteX1" fmla="*/ 10115 w 10132"/>
              <a:gd name="connsiteY1" fmla="*/ 0 h 23361"/>
              <a:gd name="connsiteX2" fmla="*/ 10132 w 10132"/>
              <a:gd name="connsiteY2" fmla="*/ 23277 h 23361"/>
              <a:gd name="connsiteX3" fmla="*/ 0 w 10132"/>
              <a:gd name="connsiteY3" fmla="*/ 23361 h 23361"/>
              <a:gd name="connsiteX4" fmla="*/ 25 w 10132"/>
              <a:gd name="connsiteY4" fmla="*/ 4760 h 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2" h="23361">
                <a:moveTo>
                  <a:pt x="25" y="4760"/>
                </a:moveTo>
                <a:lnTo>
                  <a:pt x="10115" y="0"/>
                </a:lnTo>
                <a:cubicBezTo>
                  <a:pt x="10130" y="4660"/>
                  <a:pt x="10117" y="18617"/>
                  <a:pt x="10132" y="23277"/>
                </a:cubicBezTo>
                <a:lnTo>
                  <a:pt x="0" y="23361"/>
                </a:lnTo>
                <a:cubicBezTo>
                  <a:pt x="47" y="20264"/>
                  <a:pt x="-22" y="7857"/>
                  <a:pt x="25" y="476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6" name="流程图: 手动输入 1"/>
          <p:cNvSpPr/>
          <p:nvPr/>
        </p:nvSpPr>
        <p:spPr>
          <a:xfrm rot="5400000" flipH="1">
            <a:off x="327594" y="2231243"/>
            <a:ext cx="1345062" cy="200024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501070" y="2833229"/>
            <a:ext cx="17076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50" b="1" dirty="0" smtClean="0">
                <a:solidFill>
                  <a:schemeClr val="bg1"/>
                </a:solidFill>
                <a:latin typeface="+mj-lt"/>
              </a:rPr>
              <a:t>3</a:t>
            </a:r>
            <a:endParaRPr lang="zh-CN" altLang="en-US" sz="4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805629" y="2973462"/>
            <a:ext cx="583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8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</a:t>
            </a:r>
            <a:endParaRPr lang="en-US" altLang="zh-CN" sz="2800" b="1" u="sng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3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14353" y="150662"/>
            <a:ext cx="506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RS-485 configuration for turnstile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3325" y="843525"/>
            <a:ext cx="3686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Open ivms-4200, add turnstile and go to </a:t>
            </a:r>
            <a:r>
              <a:rPr lang="en-US" altLang="zh-CN" sz="1600" b="1" dirty="0" smtClean="0"/>
              <a:t>Access Control-Advanced Function</a:t>
            </a:r>
          </a:p>
          <a:p>
            <a:r>
              <a:rPr lang="en-US" altLang="zh-CN" sz="1600" b="1" dirty="0" smtClean="0"/>
              <a:t>-More </a:t>
            </a:r>
            <a:r>
              <a:rPr lang="en-US" altLang="zh-CN" sz="1600" b="1" dirty="0" err="1" smtClean="0"/>
              <a:t>parameters</a:t>
            </a:r>
            <a:r>
              <a:rPr lang="en-US" altLang="zh-CN" sz="1600" dirty="0" err="1" smtClean="0"/>
              <a:t>,choose</a:t>
            </a:r>
            <a:r>
              <a:rPr lang="en-US" altLang="zh-CN" sz="1600" dirty="0" smtClean="0"/>
              <a:t> turnstile and go to RS-485</a:t>
            </a:r>
            <a:endParaRPr lang="zh-CN" altLang="en-US" sz="1600" dirty="0"/>
          </a:p>
        </p:txBody>
      </p:sp>
      <p:sp>
        <p:nvSpPr>
          <p:cNvPr id="4" name="文本框 3"/>
          <p:cNvSpPr txBox="1"/>
          <p:nvPr/>
        </p:nvSpPr>
        <p:spPr>
          <a:xfrm>
            <a:off x="5340100" y="2533345"/>
            <a:ext cx="3686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/>
              <a:t>Serial Number</a:t>
            </a:r>
            <a:r>
              <a:rPr lang="en-US" altLang="zh-CN" sz="1600" dirty="0" smtClean="0"/>
              <a:t>: choose </a:t>
            </a:r>
            <a:r>
              <a:rPr lang="en-US" altLang="zh-CN" sz="1600" b="1" dirty="0" smtClean="0"/>
              <a:t>4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to change 485D parameters </a:t>
            </a:r>
          </a:p>
          <a:p>
            <a:r>
              <a:rPr lang="en-US" altLang="zh-CN" sz="1600" b="1" dirty="0" smtClean="0"/>
              <a:t>External Device</a:t>
            </a:r>
            <a:r>
              <a:rPr lang="zh-CN" altLang="en-US" sz="1600" b="1" dirty="0" smtClean="0"/>
              <a:t>：</a:t>
            </a:r>
            <a:r>
              <a:rPr lang="en-US" altLang="zh-CN" sz="1600" dirty="0" smtClean="0"/>
              <a:t>choose </a:t>
            </a:r>
            <a:r>
              <a:rPr lang="en-US" altLang="zh-CN" sz="1600" b="1" dirty="0" smtClean="0"/>
              <a:t>IC Card Reader</a:t>
            </a:r>
          </a:p>
          <a:p>
            <a:r>
              <a:rPr lang="en-US" altLang="zh-CN" sz="1600" b="1" dirty="0" smtClean="0"/>
              <a:t>Authentication Type: Device </a:t>
            </a:r>
            <a:r>
              <a:rPr lang="en-US" altLang="zh-CN" sz="1600" b="1" dirty="0" err="1" smtClean="0"/>
              <a:t>Authenticaiotn</a:t>
            </a:r>
            <a:endParaRPr lang="en-US" altLang="zh-CN" sz="1600" b="1" dirty="0" smtClean="0"/>
          </a:p>
          <a:p>
            <a:r>
              <a:rPr lang="en-US" altLang="zh-CN" sz="1600" b="1" dirty="0" smtClean="0"/>
              <a:t>Baud Rate: 19200 </a:t>
            </a:r>
            <a:r>
              <a:rPr lang="en-US" altLang="zh-CN" sz="1600" dirty="0" smtClean="0"/>
              <a:t>for RS-485</a:t>
            </a:r>
            <a:endParaRPr lang="zh-CN" altLang="en-US" sz="1600" dirty="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5070496" y="1880460"/>
            <a:ext cx="538439" cy="729695"/>
          </a:xfrm>
          <a:prstGeom prst="straightConnector1">
            <a:avLst/>
          </a:prstGeom>
          <a:noFill/>
          <a:ln w="12700" cap="flat" cmpd="sng" algn="ctr">
            <a:solidFill>
              <a:srgbClr val="D7000F"/>
            </a:solidFill>
            <a:prstDash val="solid"/>
            <a:tailEnd type="triangle"/>
          </a:ln>
          <a:effectLst/>
        </p:spPr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2" y="843525"/>
            <a:ext cx="4785331" cy="36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38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14353" y="150662"/>
            <a:ext cx="506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RS-485 configuration for </a:t>
            </a:r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MinMoe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51" y="1189170"/>
            <a:ext cx="4371645" cy="359406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1478" y="688864"/>
            <a:ext cx="83350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Open web page of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, go to </a:t>
            </a:r>
            <a:r>
              <a:rPr lang="en-US" altLang="zh-CN" sz="1600" b="1" dirty="0" smtClean="0"/>
              <a:t>Configuration-Access Control-RS-485 </a:t>
            </a:r>
          </a:p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35" y="1265980"/>
            <a:ext cx="1744370" cy="1294790"/>
          </a:xfrm>
          <a:prstGeom prst="rect">
            <a:avLst/>
          </a:prstGeom>
        </p:spPr>
      </p:pic>
      <p:cxnSp>
        <p:nvCxnSpPr>
          <p:cNvPr id="6" name="直接箭头连接符 5"/>
          <p:cNvCxnSpPr>
            <a:endCxn id="4" idx="1"/>
          </p:cNvCxnSpPr>
          <p:nvPr/>
        </p:nvCxnSpPr>
        <p:spPr>
          <a:xfrm flipV="1">
            <a:off x="4303165" y="1913375"/>
            <a:ext cx="1305770" cy="46252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9" name="文本框 8"/>
          <p:cNvSpPr txBox="1"/>
          <p:nvPr/>
        </p:nvSpPr>
        <p:spPr>
          <a:xfrm>
            <a:off x="5455314" y="2986201"/>
            <a:ext cx="34180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Peripheral </a:t>
            </a:r>
            <a:r>
              <a:rPr lang="en-US" altLang="zh-CN" sz="1400" b="1" dirty="0" err="1" smtClean="0"/>
              <a:t>Type</a:t>
            </a:r>
            <a:r>
              <a:rPr lang="en-US" altLang="zh-CN" sz="1400" dirty="0" err="1" smtClean="0"/>
              <a:t>:choose</a:t>
            </a:r>
            <a:r>
              <a:rPr lang="en-US" altLang="zh-CN" sz="1400" dirty="0" smtClean="0"/>
              <a:t> </a:t>
            </a:r>
            <a:r>
              <a:rPr lang="en-US" altLang="zh-CN" sz="1400" b="1" dirty="0" smtClean="0"/>
              <a:t>Access Controller</a:t>
            </a:r>
          </a:p>
          <a:p>
            <a:r>
              <a:rPr lang="en-US" altLang="zh-CN" sz="1200" dirty="0" smtClean="0"/>
              <a:t>By default is card reader, change to access controller requires reboot </a:t>
            </a:r>
          </a:p>
          <a:p>
            <a:r>
              <a:rPr lang="en-US" altLang="zh-CN" sz="1200" b="1" dirty="0" smtClean="0"/>
              <a:t>Baud Rate: 19200</a:t>
            </a:r>
          </a:p>
          <a:p>
            <a:r>
              <a:rPr lang="en-US" altLang="zh-CN" sz="1400" b="1" dirty="0" smtClean="0"/>
              <a:t>RS-485 Address : 2  </a:t>
            </a:r>
            <a:r>
              <a:rPr lang="en-US" altLang="zh-CN" sz="1400" dirty="0" smtClean="0"/>
              <a:t>for </a:t>
            </a:r>
            <a:r>
              <a:rPr lang="en-US" altLang="zh-CN" sz="1400" b="1" dirty="0" smtClean="0"/>
              <a:t>entrance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minmoe</a:t>
            </a:r>
            <a:endParaRPr lang="en-US" altLang="zh-CN" sz="1400" dirty="0" smtClean="0"/>
          </a:p>
          <a:p>
            <a:r>
              <a:rPr lang="en-US" altLang="zh-CN" sz="1400" b="1" dirty="0"/>
              <a:t> </a:t>
            </a:r>
            <a:r>
              <a:rPr lang="en-US" altLang="zh-CN" sz="1400" b="1" dirty="0" smtClean="0"/>
              <a:t>                               3  </a:t>
            </a:r>
            <a:r>
              <a:rPr lang="en-US" altLang="zh-CN" sz="1400" dirty="0" smtClean="0"/>
              <a:t>for </a:t>
            </a:r>
            <a:r>
              <a:rPr lang="en-US" altLang="zh-CN" sz="1400" b="1" dirty="0" smtClean="0"/>
              <a:t>exit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minmoe</a:t>
            </a:r>
            <a:endParaRPr lang="en-US" altLang="zh-CN" sz="1400" dirty="0" smtClean="0"/>
          </a:p>
          <a:p>
            <a:r>
              <a:rPr lang="en-US" altLang="zh-CN" sz="1400" b="1" dirty="0" smtClean="0"/>
              <a:t>Output Type: </a:t>
            </a:r>
            <a:r>
              <a:rPr lang="en-US" altLang="zh-CN" sz="1400" dirty="0" smtClean="0"/>
              <a:t>choose</a:t>
            </a:r>
            <a:r>
              <a:rPr lang="en-US" altLang="zh-CN" sz="1400" b="1" dirty="0" smtClean="0"/>
              <a:t> Card No.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2399810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14353" y="150662"/>
            <a:ext cx="506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RS-485 configuration for ESD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693095" y="997144"/>
            <a:ext cx="4070930" cy="31207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63415" y="24565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Serial Number</a:t>
            </a:r>
            <a:r>
              <a:rPr lang="en-US" altLang="zh-CN" dirty="0"/>
              <a:t>: choose </a:t>
            </a:r>
            <a:r>
              <a:rPr lang="en-US" altLang="zh-CN" b="1" dirty="0"/>
              <a:t>3</a:t>
            </a:r>
            <a:r>
              <a:rPr lang="en-US" altLang="zh-CN" b="1" dirty="0" smtClean="0"/>
              <a:t> </a:t>
            </a:r>
            <a:endParaRPr lang="en-US" altLang="zh-CN" dirty="0"/>
          </a:p>
          <a:p>
            <a:r>
              <a:rPr lang="en-US" altLang="zh-CN" b="1" dirty="0" smtClean="0"/>
              <a:t>External </a:t>
            </a:r>
            <a:r>
              <a:rPr lang="en-US" altLang="zh-CN" b="1" dirty="0"/>
              <a:t>Device</a:t>
            </a:r>
            <a:r>
              <a:rPr lang="zh-CN" altLang="en-US" b="1" dirty="0"/>
              <a:t>：</a:t>
            </a:r>
            <a:r>
              <a:rPr lang="en-US" altLang="zh-CN" dirty="0"/>
              <a:t>choose </a:t>
            </a:r>
            <a:r>
              <a:rPr lang="en-US" altLang="zh-CN" b="1" dirty="0"/>
              <a:t>IC Card Reader</a:t>
            </a:r>
          </a:p>
          <a:p>
            <a:r>
              <a:rPr lang="en-US" altLang="zh-CN" b="1" dirty="0"/>
              <a:t>Authentication Type: Device </a:t>
            </a:r>
            <a:r>
              <a:rPr lang="en-US" altLang="zh-CN" b="1" dirty="0" err="1"/>
              <a:t>Authenticaiotn</a:t>
            </a:r>
            <a:endParaRPr lang="en-US" altLang="zh-CN" b="1" dirty="0"/>
          </a:p>
          <a:p>
            <a:r>
              <a:rPr lang="en-US" altLang="zh-CN" b="1" dirty="0"/>
              <a:t>Baud Rate: 19200 </a:t>
            </a:r>
            <a:r>
              <a:rPr lang="en-US" altLang="zh-CN" dirty="0"/>
              <a:t>for RS-485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802430" y="1004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Open ivms-4200, add turnstile and go to </a:t>
            </a:r>
            <a:r>
              <a:rPr lang="en-US" altLang="zh-CN" b="1" dirty="0"/>
              <a:t>Access Control-Advanced Function</a:t>
            </a:r>
          </a:p>
          <a:p>
            <a:r>
              <a:rPr lang="en-US" altLang="zh-CN" b="1" dirty="0"/>
              <a:t>-More </a:t>
            </a:r>
            <a:r>
              <a:rPr lang="en-US" altLang="zh-CN" b="1" dirty="0" err="1"/>
              <a:t>parameters</a:t>
            </a:r>
            <a:r>
              <a:rPr lang="en-US" altLang="zh-CN" dirty="0" err="1"/>
              <a:t>,choose</a:t>
            </a:r>
            <a:r>
              <a:rPr lang="en-US" altLang="zh-CN" dirty="0"/>
              <a:t> turnstile and go to RS-485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963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流程图: 手动输入 1"/>
          <p:cNvSpPr/>
          <p:nvPr/>
        </p:nvSpPr>
        <p:spPr>
          <a:xfrm rot="5400000" flipV="1">
            <a:off x="2982600" y="288235"/>
            <a:ext cx="1343471" cy="5878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  <a:gd name="connsiteX0" fmla="*/ 10 w 10144"/>
              <a:gd name="connsiteY0" fmla="*/ 4760 h 21913"/>
              <a:gd name="connsiteX1" fmla="*/ 10100 w 10144"/>
              <a:gd name="connsiteY1" fmla="*/ 0 h 21913"/>
              <a:gd name="connsiteX2" fmla="*/ 10144 w 10144"/>
              <a:gd name="connsiteY2" fmla="*/ 21913 h 21913"/>
              <a:gd name="connsiteX3" fmla="*/ 39 w 10144"/>
              <a:gd name="connsiteY3" fmla="*/ 13979 h 21913"/>
              <a:gd name="connsiteX4" fmla="*/ 10 w 10144"/>
              <a:gd name="connsiteY4" fmla="*/ 4760 h 21913"/>
              <a:gd name="connsiteX0" fmla="*/ 133 w 10267"/>
              <a:gd name="connsiteY0" fmla="*/ 4760 h 21997"/>
              <a:gd name="connsiteX1" fmla="*/ 10223 w 10267"/>
              <a:gd name="connsiteY1" fmla="*/ 0 h 21997"/>
              <a:gd name="connsiteX2" fmla="*/ 10267 w 10267"/>
              <a:gd name="connsiteY2" fmla="*/ 21913 h 21997"/>
              <a:gd name="connsiteX3" fmla="*/ 0 w 10267"/>
              <a:gd name="connsiteY3" fmla="*/ 21997 h 21997"/>
              <a:gd name="connsiteX4" fmla="*/ 133 w 10267"/>
              <a:gd name="connsiteY4" fmla="*/ 4760 h 21997"/>
              <a:gd name="connsiteX0" fmla="*/ 79 w 10213"/>
              <a:gd name="connsiteY0" fmla="*/ 4760 h 21913"/>
              <a:gd name="connsiteX1" fmla="*/ 10169 w 10213"/>
              <a:gd name="connsiteY1" fmla="*/ 0 h 21913"/>
              <a:gd name="connsiteX2" fmla="*/ 10213 w 10213"/>
              <a:gd name="connsiteY2" fmla="*/ 21913 h 21913"/>
              <a:gd name="connsiteX3" fmla="*/ 0 w 10213"/>
              <a:gd name="connsiteY3" fmla="*/ 21913 h 21913"/>
              <a:gd name="connsiteX4" fmla="*/ 79 w 10213"/>
              <a:gd name="connsiteY4" fmla="*/ 4760 h 21913"/>
              <a:gd name="connsiteX0" fmla="*/ 14 w 10148"/>
              <a:gd name="connsiteY0" fmla="*/ 4760 h 21934"/>
              <a:gd name="connsiteX1" fmla="*/ 10104 w 10148"/>
              <a:gd name="connsiteY1" fmla="*/ 0 h 21934"/>
              <a:gd name="connsiteX2" fmla="*/ 10148 w 10148"/>
              <a:gd name="connsiteY2" fmla="*/ 21913 h 21934"/>
              <a:gd name="connsiteX3" fmla="*/ 16 w 10148"/>
              <a:gd name="connsiteY3" fmla="*/ 21934 h 21934"/>
              <a:gd name="connsiteX4" fmla="*/ 14 w 10148"/>
              <a:gd name="connsiteY4" fmla="*/ 4760 h 21934"/>
              <a:gd name="connsiteX0" fmla="*/ 52 w 10186"/>
              <a:gd name="connsiteY0" fmla="*/ 4760 h 21913"/>
              <a:gd name="connsiteX1" fmla="*/ 10142 w 10186"/>
              <a:gd name="connsiteY1" fmla="*/ 0 h 21913"/>
              <a:gd name="connsiteX2" fmla="*/ 10186 w 10186"/>
              <a:gd name="connsiteY2" fmla="*/ 21913 h 21913"/>
              <a:gd name="connsiteX3" fmla="*/ 0 w 10186"/>
              <a:gd name="connsiteY3" fmla="*/ 21913 h 21913"/>
              <a:gd name="connsiteX4" fmla="*/ 52 w 10186"/>
              <a:gd name="connsiteY4" fmla="*/ 4760 h 21913"/>
              <a:gd name="connsiteX0" fmla="*/ 133 w 10267"/>
              <a:gd name="connsiteY0" fmla="*/ 4760 h 23487"/>
              <a:gd name="connsiteX1" fmla="*/ 10223 w 10267"/>
              <a:gd name="connsiteY1" fmla="*/ 0 h 23487"/>
              <a:gd name="connsiteX2" fmla="*/ 10267 w 10267"/>
              <a:gd name="connsiteY2" fmla="*/ 21913 h 23487"/>
              <a:gd name="connsiteX3" fmla="*/ 0 w 10267"/>
              <a:gd name="connsiteY3" fmla="*/ 23487 h 23487"/>
              <a:gd name="connsiteX4" fmla="*/ 133 w 10267"/>
              <a:gd name="connsiteY4" fmla="*/ 4760 h 23487"/>
              <a:gd name="connsiteX0" fmla="*/ 106 w 10240"/>
              <a:gd name="connsiteY0" fmla="*/ 4760 h 23487"/>
              <a:gd name="connsiteX1" fmla="*/ 10196 w 10240"/>
              <a:gd name="connsiteY1" fmla="*/ 0 h 23487"/>
              <a:gd name="connsiteX2" fmla="*/ 10240 w 10240"/>
              <a:gd name="connsiteY2" fmla="*/ 21913 h 23487"/>
              <a:gd name="connsiteX3" fmla="*/ 0 w 10240"/>
              <a:gd name="connsiteY3" fmla="*/ 23487 h 23487"/>
              <a:gd name="connsiteX4" fmla="*/ 106 w 10240"/>
              <a:gd name="connsiteY4" fmla="*/ 4760 h 23487"/>
              <a:gd name="connsiteX0" fmla="*/ 79 w 10213"/>
              <a:gd name="connsiteY0" fmla="*/ 4760 h 23424"/>
              <a:gd name="connsiteX1" fmla="*/ 10169 w 10213"/>
              <a:gd name="connsiteY1" fmla="*/ 0 h 23424"/>
              <a:gd name="connsiteX2" fmla="*/ 10213 w 10213"/>
              <a:gd name="connsiteY2" fmla="*/ 21913 h 23424"/>
              <a:gd name="connsiteX3" fmla="*/ 0 w 10213"/>
              <a:gd name="connsiteY3" fmla="*/ 23424 h 23424"/>
              <a:gd name="connsiteX4" fmla="*/ 79 w 10213"/>
              <a:gd name="connsiteY4" fmla="*/ 4760 h 23424"/>
              <a:gd name="connsiteX0" fmla="*/ 79 w 10186"/>
              <a:gd name="connsiteY0" fmla="*/ 4760 h 23424"/>
              <a:gd name="connsiteX1" fmla="*/ 10169 w 10186"/>
              <a:gd name="connsiteY1" fmla="*/ 0 h 23424"/>
              <a:gd name="connsiteX2" fmla="*/ 10186 w 10186"/>
              <a:gd name="connsiteY2" fmla="*/ 23277 h 23424"/>
              <a:gd name="connsiteX3" fmla="*/ 0 w 10186"/>
              <a:gd name="connsiteY3" fmla="*/ 23424 h 23424"/>
              <a:gd name="connsiteX4" fmla="*/ 79 w 10186"/>
              <a:gd name="connsiteY4" fmla="*/ 4760 h 23424"/>
              <a:gd name="connsiteX0" fmla="*/ 25 w 10132"/>
              <a:gd name="connsiteY0" fmla="*/ 4760 h 23361"/>
              <a:gd name="connsiteX1" fmla="*/ 10115 w 10132"/>
              <a:gd name="connsiteY1" fmla="*/ 0 h 23361"/>
              <a:gd name="connsiteX2" fmla="*/ 10132 w 10132"/>
              <a:gd name="connsiteY2" fmla="*/ 23277 h 23361"/>
              <a:gd name="connsiteX3" fmla="*/ 0 w 10132"/>
              <a:gd name="connsiteY3" fmla="*/ 23361 h 23361"/>
              <a:gd name="connsiteX4" fmla="*/ 25 w 10132"/>
              <a:gd name="connsiteY4" fmla="*/ 4760 h 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2" h="23361">
                <a:moveTo>
                  <a:pt x="25" y="4760"/>
                </a:moveTo>
                <a:lnTo>
                  <a:pt x="10115" y="0"/>
                </a:lnTo>
                <a:cubicBezTo>
                  <a:pt x="10130" y="4660"/>
                  <a:pt x="10117" y="18617"/>
                  <a:pt x="10132" y="23277"/>
                </a:cubicBezTo>
                <a:lnTo>
                  <a:pt x="0" y="23361"/>
                </a:lnTo>
                <a:cubicBezTo>
                  <a:pt x="47" y="20264"/>
                  <a:pt x="-22" y="7857"/>
                  <a:pt x="25" y="476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6" name="流程图: 手动输入 1"/>
          <p:cNvSpPr/>
          <p:nvPr/>
        </p:nvSpPr>
        <p:spPr>
          <a:xfrm rot="5400000" flipH="1">
            <a:off x="327594" y="2231243"/>
            <a:ext cx="1345062" cy="200024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501070" y="2833229"/>
            <a:ext cx="17076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50" b="1" dirty="0">
                <a:solidFill>
                  <a:schemeClr val="bg1"/>
                </a:solidFill>
                <a:latin typeface="+mj-lt"/>
              </a:rPr>
              <a:t>4</a:t>
            </a:r>
            <a:endParaRPr lang="zh-CN" altLang="en-US" sz="4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805629" y="2973462"/>
            <a:ext cx="583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8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Self check</a:t>
            </a:r>
            <a:endParaRPr lang="en-US" altLang="zh-CN" sz="28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13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14352" y="150662"/>
            <a:ext cx="4755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on &amp; off  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三辊闸杆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695" y="1040381"/>
            <a:ext cx="3038173" cy="17089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8959" y="620487"/>
            <a:ext cx="7787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Power on the turnstile, wait a few seconds ,indicator turns green, device is ready </a:t>
            </a:r>
          </a:p>
          <a:p>
            <a:r>
              <a:rPr lang="en-US" altLang="zh-CN" dirty="0" smtClean="0"/>
              <a:t> </a:t>
            </a:r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781797" y="1310093"/>
            <a:ext cx="457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You need to manually lift middle pole after power on</a:t>
            </a:r>
          </a:p>
          <a:p>
            <a:endParaRPr lang="zh-CN" altLang="en-US" sz="1600" dirty="0"/>
          </a:p>
        </p:txBody>
      </p:sp>
      <p:sp>
        <p:nvSpPr>
          <p:cNvPr id="6" name="文本框 5"/>
          <p:cNvSpPr txBox="1"/>
          <p:nvPr/>
        </p:nvSpPr>
        <p:spPr>
          <a:xfrm>
            <a:off x="3880710" y="3263040"/>
            <a:ext cx="4147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Be care</a:t>
            </a:r>
            <a:r>
              <a:rPr lang="en-US" altLang="zh-CN" dirty="0">
                <a:solidFill>
                  <a:srgbClr val="FF0000"/>
                </a:solidFill>
              </a:rPr>
              <a:t>: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/>
              <a:t>when power off,  middle pole drops automatically, it might hit someone aside</a:t>
            </a:r>
            <a:endParaRPr lang="zh-CN" altLang="en-US" dirty="0"/>
          </a:p>
        </p:txBody>
      </p:sp>
      <p:pic>
        <p:nvPicPr>
          <p:cNvPr id="7" name="三辊闸关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695" y="2994205"/>
            <a:ext cx="3032544" cy="170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1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14352" y="150662"/>
            <a:ext cx="4755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 </a:t>
            </a:r>
            <a:r>
              <a:rPr lang="en-US" altLang="zh-CN" sz="2000" b="1" dirty="0" err="1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MinMoe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RS-485 status 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2" y="805120"/>
            <a:ext cx="7824486" cy="270869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698" y="3808069"/>
            <a:ext cx="81331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Go to </a:t>
            </a:r>
            <a:r>
              <a:rPr lang="en-US" altLang="zh-CN" sz="1600" b="1" dirty="0" smtClean="0"/>
              <a:t>Maintenance and Management</a:t>
            </a:r>
            <a:r>
              <a:rPr lang="en-US" altLang="zh-CN" sz="1600" dirty="0" smtClean="0"/>
              <a:t> , choose </a:t>
            </a:r>
            <a:r>
              <a:rPr lang="en-US" altLang="zh-CN" sz="1600" b="1" dirty="0" smtClean="0"/>
              <a:t>Device Status –Card Reader </a:t>
            </a:r>
            <a:r>
              <a:rPr lang="en-US" altLang="zh-CN" sz="1600" dirty="0" smtClean="0"/>
              <a:t>to check 485 status</a:t>
            </a:r>
          </a:p>
          <a:p>
            <a:r>
              <a:rPr lang="en-US" altLang="zh-CN" sz="1600" dirty="0" smtClean="0"/>
              <a:t>Reader 2 means entrance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; Reader 3 means exit </a:t>
            </a:r>
            <a:r>
              <a:rPr lang="en-US" altLang="zh-CN" sz="1600" dirty="0" err="1" smtClean="0"/>
              <a:t>Minmoe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r>
              <a:rPr lang="en-US" altLang="zh-CN" sz="1600" dirty="0" smtClean="0"/>
              <a:t>If offline, need to check RS-485 wiring and RS-485 configuration of </a:t>
            </a:r>
            <a:r>
              <a:rPr lang="en-US" altLang="zh-CN" sz="1600" dirty="0" err="1" smtClean="0"/>
              <a:t>Minmoe</a:t>
            </a:r>
            <a:r>
              <a:rPr lang="en-US" altLang="zh-CN" sz="1600" dirty="0" smtClean="0"/>
              <a:t> and Turnstile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77612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8" b="13222"/>
          <a:stretch/>
        </p:blipFill>
        <p:spPr>
          <a:xfrm>
            <a:off x="1653" y="-10886"/>
            <a:ext cx="9141550" cy="51576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0" r="7431"/>
          <a:stretch/>
        </p:blipFill>
        <p:spPr>
          <a:xfrm>
            <a:off x="455939" y="230448"/>
            <a:ext cx="1516536" cy="2530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0956" y="3017208"/>
            <a:ext cx="6601618" cy="14974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0"/>
          <a:stretch/>
        </p:blipFill>
        <p:spPr>
          <a:xfrm flipV="1">
            <a:off x="1656" y="3017205"/>
            <a:ext cx="3246826" cy="14974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93"/>
          <a:stretch/>
        </p:blipFill>
        <p:spPr>
          <a:xfrm flipH="1">
            <a:off x="8692574" y="3017207"/>
            <a:ext cx="450629" cy="149742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526400" y="3301434"/>
            <a:ext cx="2166173" cy="830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gency FB" panose="020B0503020202020204" pitchFamily="34" charset="0"/>
              </a:rPr>
              <a:t>THANKS !</a:t>
            </a:r>
            <a:endParaRPr lang="zh-CN" altLang="en-US" sz="4800" b="1" dirty="0">
              <a:solidFill>
                <a:prstClr val="black">
                  <a:lumMod val="75000"/>
                  <a:lumOff val="25000"/>
                </a:prst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文本框 24"/>
          <p:cNvSpPr txBox="1"/>
          <p:nvPr/>
        </p:nvSpPr>
        <p:spPr>
          <a:xfrm>
            <a:off x="5166364" y="4091904"/>
            <a:ext cx="375359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First Choice for Security Professionals 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流程图: 手动输入 1"/>
          <p:cNvSpPr/>
          <p:nvPr/>
        </p:nvSpPr>
        <p:spPr>
          <a:xfrm rot="5400000" flipV="1">
            <a:off x="2982600" y="288235"/>
            <a:ext cx="1343471" cy="5878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  <a:gd name="connsiteX0" fmla="*/ 10 w 10144"/>
              <a:gd name="connsiteY0" fmla="*/ 4760 h 21913"/>
              <a:gd name="connsiteX1" fmla="*/ 10100 w 10144"/>
              <a:gd name="connsiteY1" fmla="*/ 0 h 21913"/>
              <a:gd name="connsiteX2" fmla="*/ 10144 w 10144"/>
              <a:gd name="connsiteY2" fmla="*/ 21913 h 21913"/>
              <a:gd name="connsiteX3" fmla="*/ 39 w 10144"/>
              <a:gd name="connsiteY3" fmla="*/ 13979 h 21913"/>
              <a:gd name="connsiteX4" fmla="*/ 10 w 10144"/>
              <a:gd name="connsiteY4" fmla="*/ 4760 h 21913"/>
              <a:gd name="connsiteX0" fmla="*/ 133 w 10267"/>
              <a:gd name="connsiteY0" fmla="*/ 4760 h 21997"/>
              <a:gd name="connsiteX1" fmla="*/ 10223 w 10267"/>
              <a:gd name="connsiteY1" fmla="*/ 0 h 21997"/>
              <a:gd name="connsiteX2" fmla="*/ 10267 w 10267"/>
              <a:gd name="connsiteY2" fmla="*/ 21913 h 21997"/>
              <a:gd name="connsiteX3" fmla="*/ 0 w 10267"/>
              <a:gd name="connsiteY3" fmla="*/ 21997 h 21997"/>
              <a:gd name="connsiteX4" fmla="*/ 133 w 10267"/>
              <a:gd name="connsiteY4" fmla="*/ 4760 h 21997"/>
              <a:gd name="connsiteX0" fmla="*/ 79 w 10213"/>
              <a:gd name="connsiteY0" fmla="*/ 4760 h 21913"/>
              <a:gd name="connsiteX1" fmla="*/ 10169 w 10213"/>
              <a:gd name="connsiteY1" fmla="*/ 0 h 21913"/>
              <a:gd name="connsiteX2" fmla="*/ 10213 w 10213"/>
              <a:gd name="connsiteY2" fmla="*/ 21913 h 21913"/>
              <a:gd name="connsiteX3" fmla="*/ 0 w 10213"/>
              <a:gd name="connsiteY3" fmla="*/ 21913 h 21913"/>
              <a:gd name="connsiteX4" fmla="*/ 79 w 10213"/>
              <a:gd name="connsiteY4" fmla="*/ 4760 h 21913"/>
              <a:gd name="connsiteX0" fmla="*/ 14 w 10148"/>
              <a:gd name="connsiteY0" fmla="*/ 4760 h 21934"/>
              <a:gd name="connsiteX1" fmla="*/ 10104 w 10148"/>
              <a:gd name="connsiteY1" fmla="*/ 0 h 21934"/>
              <a:gd name="connsiteX2" fmla="*/ 10148 w 10148"/>
              <a:gd name="connsiteY2" fmla="*/ 21913 h 21934"/>
              <a:gd name="connsiteX3" fmla="*/ 16 w 10148"/>
              <a:gd name="connsiteY3" fmla="*/ 21934 h 21934"/>
              <a:gd name="connsiteX4" fmla="*/ 14 w 10148"/>
              <a:gd name="connsiteY4" fmla="*/ 4760 h 21934"/>
              <a:gd name="connsiteX0" fmla="*/ 52 w 10186"/>
              <a:gd name="connsiteY0" fmla="*/ 4760 h 21913"/>
              <a:gd name="connsiteX1" fmla="*/ 10142 w 10186"/>
              <a:gd name="connsiteY1" fmla="*/ 0 h 21913"/>
              <a:gd name="connsiteX2" fmla="*/ 10186 w 10186"/>
              <a:gd name="connsiteY2" fmla="*/ 21913 h 21913"/>
              <a:gd name="connsiteX3" fmla="*/ 0 w 10186"/>
              <a:gd name="connsiteY3" fmla="*/ 21913 h 21913"/>
              <a:gd name="connsiteX4" fmla="*/ 52 w 10186"/>
              <a:gd name="connsiteY4" fmla="*/ 4760 h 21913"/>
              <a:gd name="connsiteX0" fmla="*/ 133 w 10267"/>
              <a:gd name="connsiteY0" fmla="*/ 4760 h 23487"/>
              <a:gd name="connsiteX1" fmla="*/ 10223 w 10267"/>
              <a:gd name="connsiteY1" fmla="*/ 0 h 23487"/>
              <a:gd name="connsiteX2" fmla="*/ 10267 w 10267"/>
              <a:gd name="connsiteY2" fmla="*/ 21913 h 23487"/>
              <a:gd name="connsiteX3" fmla="*/ 0 w 10267"/>
              <a:gd name="connsiteY3" fmla="*/ 23487 h 23487"/>
              <a:gd name="connsiteX4" fmla="*/ 133 w 10267"/>
              <a:gd name="connsiteY4" fmla="*/ 4760 h 23487"/>
              <a:gd name="connsiteX0" fmla="*/ 106 w 10240"/>
              <a:gd name="connsiteY0" fmla="*/ 4760 h 23487"/>
              <a:gd name="connsiteX1" fmla="*/ 10196 w 10240"/>
              <a:gd name="connsiteY1" fmla="*/ 0 h 23487"/>
              <a:gd name="connsiteX2" fmla="*/ 10240 w 10240"/>
              <a:gd name="connsiteY2" fmla="*/ 21913 h 23487"/>
              <a:gd name="connsiteX3" fmla="*/ 0 w 10240"/>
              <a:gd name="connsiteY3" fmla="*/ 23487 h 23487"/>
              <a:gd name="connsiteX4" fmla="*/ 106 w 10240"/>
              <a:gd name="connsiteY4" fmla="*/ 4760 h 23487"/>
              <a:gd name="connsiteX0" fmla="*/ 79 w 10213"/>
              <a:gd name="connsiteY0" fmla="*/ 4760 h 23424"/>
              <a:gd name="connsiteX1" fmla="*/ 10169 w 10213"/>
              <a:gd name="connsiteY1" fmla="*/ 0 h 23424"/>
              <a:gd name="connsiteX2" fmla="*/ 10213 w 10213"/>
              <a:gd name="connsiteY2" fmla="*/ 21913 h 23424"/>
              <a:gd name="connsiteX3" fmla="*/ 0 w 10213"/>
              <a:gd name="connsiteY3" fmla="*/ 23424 h 23424"/>
              <a:gd name="connsiteX4" fmla="*/ 79 w 10213"/>
              <a:gd name="connsiteY4" fmla="*/ 4760 h 23424"/>
              <a:gd name="connsiteX0" fmla="*/ 79 w 10186"/>
              <a:gd name="connsiteY0" fmla="*/ 4760 h 23424"/>
              <a:gd name="connsiteX1" fmla="*/ 10169 w 10186"/>
              <a:gd name="connsiteY1" fmla="*/ 0 h 23424"/>
              <a:gd name="connsiteX2" fmla="*/ 10186 w 10186"/>
              <a:gd name="connsiteY2" fmla="*/ 23277 h 23424"/>
              <a:gd name="connsiteX3" fmla="*/ 0 w 10186"/>
              <a:gd name="connsiteY3" fmla="*/ 23424 h 23424"/>
              <a:gd name="connsiteX4" fmla="*/ 79 w 10186"/>
              <a:gd name="connsiteY4" fmla="*/ 4760 h 23424"/>
              <a:gd name="connsiteX0" fmla="*/ 25 w 10132"/>
              <a:gd name="connsiteY0" fmla="*/ 4760 h 23361"/>
              <a:gd name="connsiteX1" fmla="*/ 10115 w 10132"/>
              <a:gd name="connsiteY1" fmla="*/ 0 h 23361"/>
              <a:gd name="connsiteX2" fmla="*/ 10132 w 10132"/>
              <a:gd name="connsiteY2" fmla="*/ 23277 h 23361"/>
              <a:gd name="connsiteX3" fmla="*/ 0 w 10132"/>
              <a:gd name="connsiteY3" fmla="*/ 23361 h 23361"/>
              <a:gd name="connsiteX4" fmla="*/ 25 w 10132"/>
              <a:gd name="connsiteY4" fmla="*/ 4760 h 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2" h="23361">
                <a:moveTo>
                  <a:pt x="25" y="4760"/>
                </a:moveTo>
                <a:lnTo>
                  <a:pt x="10115" y="0"/>
                </a:lnTo>
                <a:cubicBezTo>
                  <a:pt x="10130" y="4660"/>
                  <a:pt x="10117" y="18617"/>
                  <a:pt x="10132" y="23277"/>
                </a:cubicBezTo>
                <a:lnTo>
                  <a:pt x="0" y="23361"/>
                </a:lnTo>
                <a:cubicBezTo>
                  <a:pt x="47" y="20264"/>
                  <a:pt x="-22" y="7857"/>
                  <a:pt x="25" y="476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6" name="流程图: 手动输入 1"/>
          <p:cNvSpPr/>
          <p:nvPr/>
        </p:nvSpPr>
        <p:spPr>
          <a:xfrm rot="5400000" flipH="1">
            <a:off x="327594" y="2231243"/>
            <a:ext cx="1345062" cy="200024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501070" y="2833229"/>
            <a:ext cx="17076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50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zh-CN" altLang="en-US" sz="4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805629" y="2973462"/>
            <a:ext cx="583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8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Preparation</a:t>
            </a:r>
            <a:endParaRPr lang="en-US" altLang="zh-CN" sz="24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72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8" y="150662"/>
            <a:ext cx="373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Site survey</a:t>
            </a:r>
          </a:p>
        </p:txBody>
      </p:sp>
      <p:sp>
        <p:nvSpPr>
          <p:cNvPr id="8" name="矩形 7"/>
          <p:cNvSpPr/>
          <p:nvPr/>
        </p:nvSpPr>
        <p:spPr>
          <a:xfrm>
            <a:off x="487160" y="525576"/>
            <a:ext cx="573625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600" dirty="0" smtClean="0"/>
          </a:p>
          <a:p>
            <a:r>
              <a:rPr lang="en-US" altLang="zh-CN" sz="1600" dirty="0" smtClean="0"/>
              <a:t>1. The </a:t>
            </a:r>
            <a:r>
              <a:rPr lang="en-US" altLang="zh-CN" sz="1600" dirty="0"/>
              <a:t>barrier should be installed on the </a:t>
            </a:r>
            <a:r>
              <a:rPr lang="en-US" altLang="zh-CN" sz="1600" dirty="0" smtClean="0"/>
              <a:t>concrete or non-flammable ground</a:t>
            </a:r>
            <a:r>
              <a:rPr lang="en-US" altLang="zh-CN" sz="1600" dirty="0"/>
              <a:t>, please </a:t>
            </a:r>
            <a:r>
              <a:rPr lang="en-US" altLang="zh-CN" sz="1600" dirty="0" smtClean="0"/>
              <a:t>check site </a:t>
            </a:r>
            <a:r>
              <a:rPr lang="en-US" altLang="zh-CN" sz="1600" dirty="0"/>
              <a:t>situation to confirm whether can trench on the ground </a:t>
            </a:r>
            <a:r>
              <a:rPr lang="en-US" altLang="zh-CN" sz="1600" dirty="0" smtClean="0"/>
              <a:t>for interconnect and </a:t>
            </a:r>
            <a:r>
              <a:rPr lang="en-US" altLang="zh-CN" sz="1600" dirty="0"/>
              <a:t>network cables</a:t>
            </a:r>
            <a:r>
              <a:rPr lang="en-US" altLang="zh-CN" sz="1600" dirty="0" smtClean="0"/>
              <a:t>. If </a:t>
            </a:r>
            <a:r>
              <a:rPr lang="en-US" altLang="zh-CN" sz="1600" dirty="0"/>
              <a:t>not allowed, please purchase base for </a:t>
            </a:r>
            <a:r>
              <a:rPr lang="en-US" altLang="zh-CN" sz="1600" dirty="0" smtClean="0"/>
              <a:t>barriers</a:t>
            </a:r>
            <a:endParaRPr lang="en-US" altLang="zh-CN" sz="1600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  <a:p>
            <a:r>
              <a:rPr lang="en-US" altLang="zh-CN" sz="1600" dirty="0" smtClean="0"/>
              <a:t>2. Ensure </a:t>
            </a:r>
            <a:r>
              <a:rPr lang="en-US" altLang="zh-CN" sz="1600" dirty="0"/>
              <a:t>the ground is </a:t>
            </a:r>
            <a:r>
              <a:rPr lang="en-US" altLang="zh-CN" sz="1600" dirty="0" smtClean="0"/>
              <a:t>smooth so that turnstile can work normally</a:t>
            </a:r>
            <a:endParaRPr lang="en-US" altLang="zh-CN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730" y="2034080"/>
            <a:ext cx="2623947" cy="19555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8005" y="3906888"/>
            <a:ext cx="215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Standard scenario example</a:t>
            </a:r>
            <a:endParaRPr lang="zh-CN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6439113" y="45173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1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202" y="588010"/>
            <a:ext cx="1352550" cy="21050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185" y="531451"/>
            <a:ext cx="1181100" cy="211455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569060" y="2621659"/>
            <a:ext cx="1186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Base </a:t>
            </a:r>
            <a:r>
              <a:rPr lang="en-US" altLang="zh-CN" sz="1400" dirty="0"/>
              <a:t>example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017926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8988575" y="2917395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8" y="150662"/>
            <a:ext cx="373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Unboxing</a:t>
            </a:r>
          </a:p>
        </p:txBody>
      </p:sp>
      <p:sp>
        <p:nvSpPr>
          <p:cNvPr id="27" name="矩形 26"/>
          <p:cNvSpPr/>
          <p:nvPr/>
        </p:nvSpPr>
        <p:spPr>
          <a:xfrm>
            <a:off x="3074205" y="4670736"/>
            <a:ext cx="2181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1200" dirty="0" smtClean="0"/>
              <a:t>Step 3. check entrance direction</a:t>
            </a:r>
            <a:endParaRPr lang="zh-CN" altLang="en-US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26" y="3028954"/>
            <a:ext cx="2194619" cy="163879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50" y="722127"/>
            <a:ext cx="2936416" cy="16446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86000" y="22485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837985" y="26035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1200" dirty="0" smtClean="0"/>
              <a:t>Step 2. Check accessories(the key and paper guide) </a:t>
            </a:r>
            <a:endParaRPr lang="zh-CN" altLang="en-US" sz="1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25" y="642418"/>
            <a:ext cx="1894866" cy="197549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98100" y="26153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1200" dirty="0"/>
              <a:t>Step 1. Remove the package, foam protection and plastic film</a:t>
            </a:r>
            <a:endParaRPr lang="zh-CN" altLang="en-US" sz="1200" dirty="0"/>
          </a:p>
        </p:txBody>
      </p:sp>
      <p:grpSp>
        <p:nvGrpSpPr>
          <p:cNvPr id="37" name="组合 36"/>
          <p:cNvGrpSpPr/>
          <p:nvPr/>
        </p:nvGrpSpPr>
        <p:grpSpPr>
          <a:xfrm rot="16200000">
            <a:off x="3904936" y="1358719"/>
            <a:ext cx="434595" cy="556357"/>
            <a:chOff x="0" y="2398"/>
            <a:chExt cx="599154" cy="855934"/>
          </a:xfrm>
        </p:grpSpPr>
        <p:sp>
          <p:nvSpPr>
            <p:cNvPr id="38" name="燕尾形 37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 rot="16200000">
            <a:off x="2181784" y="3659453"/>
            <a:ext cx="434595" cy="556357"/>
            <a:chOff x="0" y="2398"/>
            <a:chExt cx="599154" cy="855934"/>
          </a:xfrm>
        </p:grpSpPr>
        <p:sp>
          <p:nvSpPr>
            <p:cNvPr id="41" name="燕尾形 40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341885" y="150246"/>
            <a:ext cx="23916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b="1" dirty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767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2343" y="214231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8" y="150662"/>
            <a:ext cx="373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wiring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1" y="750019"/>
            <a:ext cx="2807958" cy="159321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0957" y="2311644"/>
            <a:ext cx="3443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 smtClean="0"/>
              <a:t>Step 1. </a:t>
            </a:r>
            <a:r>
              <a:rPr lang="en-US" altLang="en-US" sz="1200" dirty="0" smtClean="0"/>
              <a:t>prepare </a:t>
            </a:r>
            <a:r>
              <a:rPr lang="en-US" altLang="en-US" sz="1200" dirty="0"/>
              <a:t>tool :conduit, ink marker ,cutting </a:t>
            </a:r>
            <a:r>
              <a:rPr lang="en-US" altLang="en-US" sz="1200" dirty="0" smtClean="0"/>
              <a:t>machine</a:t>
            </a:r>
            <a:r>
              <a:rPr lang="zh-CN" altLang="en-US" sz="1200" dirty="0" smtClean="0"/>
              <a:t>，</a:t>
            </a:r>
            <a:r>
              <a:rPr lang="en-US" altLang="zh-CN" sz="1200" dirty="0" smtClean="0"/>
              <a:t>network cable(CAT6 suggested),</a:t>
            </a:r>
          </a:p>
          <a:p>
            <a:pPr lvl="0"/>
            <a:r>
              <a:rPr lang="en-US" altLang="zh-CN" sz="1200" dirty="0" smtClean="0"/>
              <a:t>3-core power cable for 220V/110V AC power</a:t>
            </a:r>
            <a:endParaRPr lang="zh-CN" altLang="en-US" sz="1200" dirty="0"/>
          </a:p>
        </p:txBody>
      </p:sp>
      <p:grpSp>
        <p:nvGrpSpPr>
          <p:cNvPr id="10" name="组合 9"/>
          <p:cNvGrpSpPr/>
          <p:nvPr/>
        </p:nvGrpSpPr>
        <p:grpSpPr>
          <a:xfrm rot="16200000">
            <a:off x="3513778" y="1461968"/>
            <a:ext cx="434595" cy="556357"/>
            <a:chOff x="0" y="2398"/>
            <a:chExt cx="599154" cy="855934"/>
          </a:xfrm>
        </p:grpSpPr>
        <p:sp>
          <p:nvSpPr>
            <p:cNvPr id="11" name="燕尾形 10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4112702" y="2347317"/>
            <a:ext cx="3734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 smtClean="0"/>
              <a:t>Step 2.dig </a:t>
            </a:r>
            <a:r>
              <a:rPr lang="en-US" altLang="zh-CN" sz="1200" dirty="0"/>
              <a:t>grooves, bury cables(network cable, power </a:t>
            </a:r>
            <a:r>
              <a:rPr lang="en-US" altLang="zh-CN" sz="1200" dirty="0" smtClean="0"/>
              <a:t>cable in </a:t>
            </a:r>
            <a:r>
              <a:rPr lang="en-US" altLang="zh-CN" sz="1200" dirty="0" err="1" smtClean="0"/>
              <a:t>saperate</a:t>
            </a:r>
            <a:r>
              <a:rPr lang="en-US" altLang="zh-CN" sz="1200" dirty="0" smtClean="0"/>
              <a:t> conduit )</a:t>
            </a:r>
            <a:endParaRPr lang="zh-CN" altLang="en-US" sz="1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671" y="681667"/>
            <a:ext cx="1516874" cy="166565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0142" y="4434494"/>
            <a:ext cx="2921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smtClean="0"/>
              <a:t>Step 3. draw line for installing the pedestal and lay out the cable (</a:t>
            </a:r>
            <a:r>
              <a:rPr lang="en-US" altLang="zh-CN" sz="1200" smtClean="0">
                <a:solidFill>
                  <a:srgbClr val="FF0000"/>
                </a:solidFill>
              </a:rPr>
              <a:t>refer diagram of next page to draw line</a:t>
            </a:r>
            <a:r>
              <a:rPr lang="en-US" altLang="zh-CN" sz="1200" smtClean="0"/>
              <a:t>)</a:t>
            </a:r>
            <a:endParaRPr lang="zh-CN" altLang="en-US" sz="12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1" y="2989426"/>
            <a:ext cx="2498473" cy="1407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120" y="2986386"/>
            <a:ext cx="1703627" cy="14989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133" y="2962856"/>
            <a:ext cx="2291203" cy="151289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 rot="16200000">
            <a:off x="3235599" y="3445078"/>
            <a:ext cx="434595" cy="556357"/>
            <a:chOff x="0" y="2398"/>
            <a:chExt cx="599154" cy="855934"/>
          </a:xfrm>
        </p:grpSpPr>
        <p:sp>
          <p:nvSpPr>
            <p:cNvPr id="20" name="燕尾形 19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grpSp>
        <p:nvGrpSpPr>
          <p:cNvPr id="22" name="组合 21"/>
          <p:cNvGrpSpPr/>
          <p:nvPr/>
        </p:nvGrpSpPr>
        <p:grpSpPr>
          <a:xfrm rot="16200000">
            <a:off x="5759948" y="3441123"/>
            <a:ext cx="434595" cy="556357"/>
            <a:chOff x="0" y="2398"/>
            <a:chExt cx="599154" cy="855934"/>
          </a:xfrm>
        </p:grpSpPr>
        <p:sp>
          <p:nvSpPr>
            <p:cNvPr id="23" name="燕尾形 22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sp>
        <p:nvSpPr>
          <p:cNvPr id="25" name="矩形 24"/>
          <p:cNvSpPr/>
          <p:nvPr/>
        </p:nvSpPr>
        <p:spPr>
          <a:xfrm>
            <a:off x="6258224" y="4485348"/>
            <a:ext cx="2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1200" dirty="0" smtClean="0"/>
              <a:t>Step 5.wiring </a:t>
            </a:r>
            <a:r>
              <a:rPr lang="en-US" altLang="en-US" sz="1200" dirty="0" err="1"/>
              <a:t>cables,bury</a:t>
            </a:r>
            <a:r>
              <a:rPr lang="en-US" altLang="en-US" sz="1200" dirty="0"/>
              <a:t> conduits and apply cement</a:t>
            </a:r>
            <a:endParaRPr lang="zh-CN" altLang="en-US" sz="12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246" y="666865"/>
            <a:ext cx="1537461" cy="16736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83750" y="4487494"/>
            <a:ext cx="2162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1200" dirty="0"/>
              <a:t>Step 4.cut the ground according to the lines drawn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309669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8" y="150662"/>
            <a:ext cx="373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wiring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0" y="997047"/>
            <a:ext cx="4356074" cy="248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007" y="933385"/>
            <a:ext cx="3287571" cy="2551292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175788"/>
              </p:ext>
            </p:extLst>
          </p:nvPr>
        </p:nvGraphicFramePr>
        <p:xfrm>
          <a:off x="2190890" y="3962985"/>
          <a:ext cx="17843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包装程序外壳对象" showAsIcon="1" r:id="rId6" imgW="1784520" imgH="392040" progId="Package">
                  <p:embed/>
                </p:oleObj>
              </mc:Choice>
              <mc:Fallback>
                <p:oleObj name="包装程序外壳对象" showAsIcon="1" r:id="rId6" imgW="1784520" imgH="392040" progId="Package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0890" y="3962985"/>
                        <a:ext cx="1784350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1758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流程图: 手动输入 1"/>
          <p:cNvSpPr/>
          <p:nvPr/>
        </p:nvSpPr>
        <p:spPr>
          <a:xfrm rot="5400000" flipV="1">
            <a:off x="2982600" y="288235"/>
            <a:ext cx="1343471" cy="5878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  <a:gd name="connsiteX0" fmla="*/ 10 w 10144"/>
              <a:gd name="connsiteY0" fmla="*/ 4760 h 21913"/>
              <a:gd name="connsiteX1" fmla="*/ 10100 w 10144"/>
              <a:gd name="connsiteY1" fmla="*/ 0 h 21913"/>
              <a:gd name="connsiteX2" fmla="*/ 10144 w 10144"/>
              <a:gd name="connsiteY2" fmla="*/ 21913 h 21913"/>
              <a:gd name="connsiteX3" fmla="*/ 39 w 10144"/>
              <a:gd name="connsiteY3" fmla="*/ 13979 h 21913"/>
              <a:gd name="connsiteX4" fmla="*/ 10 w 10144"/>
              <a:gd name="connsiteY4" fmla="*/ 4760 h 21913"/>
              <a:gd name="connsiteX0" fmla="*/ 133 w 10267"/>
              <a:gd name="connsiteY0" fmla="*/ 4760 h 21997"/>
              <a:gd name="connsiteX1" fmla="*/ 10223 w 10267"/>
              <a:gd name="connsiteY1" fmla="*/ 0 h 21997"/>
              <a:gd name="connsiteX2" fmla="*/ 10267 w 10267"/>
              <a:gd name="connsiteY2" fmla="*/ 21913 h 21997"/>
              <a:gd name="connsiteX3" fmla="*/ 0 w 10267"/>
              <a:gd name="connsiteY3" fmla="*/ 21997 h 21997"/>
              <a:gd name="connsiteX4" fmla="*/ 133 w 10267"/>
              <a:gd name="connsiteY4" fmla="*/ 4760 h 21997"/>
              <a:gd name="connsiteX0" fmla="*/ 79 w 10213"/>
              <a:gd name="connsiteY0" fmla="*/ 4760 h 21913"/>
              <a:gd name="connsiteX1" fmla="*/ 10169 w 10213"/>
              <a:gd name="connsiteY1" fmla="*/ 0 h 21913"/>
              <a:gd name="connsiteX2" fmla="*/ 10213 w 10213"/>
              <a:gd name="connsiteY2" fmla="*/ 21913 h 21913"/>
              <a:gd name="connsiteX3" fmla="*/ 0 w 10213"/>
              <a:gd name="connsiteY3" fmla="*/ 21913 h 21913"/>
              <a:gd name="connsiteX4" fmla="*/ 79 w 10213"/>
              <a:gd name="connsiteY4" fmla="*/ 4760 h 21913"/>
              <a:gd name="connsiteX0" fmla="*/ 14 w 10148"/>
              <a:gd name="connsiteY0" fmla="*/ 4760 h 21934"/>
              <a:gd name="connsiteX1" fmla="*/ 10104 w 10148"/>
              <a:gd name="connsiteY1" fmla="*/ 0 h 21934"/>
              <a:gd name="connsiteX2" fmla="*/ 10148 w 10148"/>
              <a:gd name="connsiteY2" fmla="*/ 21913 h 21934"/>
              <a:gd name="connsiteX3" fmla="*/ 16 w 10148"/>
              <a:gd name="connsiteY3" fmla="*/ 21934 h 21934"/>
              <a:gd name="connsiteX4" fmla="*/ 14 w 10148"/>
              <a:gd name="connsiteY4" fmla="*/ 4760 h 21934"/>
              <a:gd name="connsiteX0" fmla="*/ 52 w 10186"/>
              <a:gd name="connsiteY0" fmla="*/ 4760 h 21913"/>
              <a:gd name="connsiteX1" fmla="*/ 10142 w 10186"/>
              <a:gd name="connsiteY1" fmla="*/ 0 h 21913"/>
              <a:gd name="connsiteX2" fmla="*/ 10186 w 10186"/>
              <a:gd name="connsiteY2" fmla="*/ 21913 h 21913"/>
              <a:gd name="connsiteX3" fmla="*/ 0 w 10186"/>
              <a:gd name="connsiteY3" fmla="*/ 21913 h 21913"/>
              <a:gd name="connsiteX4" fmla="*/ 52 w 10186"/>
              <a:gd name="connsiteY4" fmla="*/ 4760 h 21913"/>
              <a:gd name="connsiteX0" fmla="*/ 133 w 10267"/>
              <a:gd name="connsiteY0" fmla="*/ 4760 h 23487"/>
              <a:gd name="connsiteX1" fmla="*/ 10223 w 10267"/>
              <a:gd name="connsiteY1" fmla="*/ 0 h 23487"/>
              <a:gd name="connsiteX2" fmla="*/ 10267 w 10267"/>
              <a:gd name="connsiteY2" fmla="*/ 21913 h 23487"/>
              <a:gd name="connsiteX3" fmla="*/ 0 w 10267"/>
              <a:gd name="connsiteY3" fmla="*/ 23487 h 23487"/>
              <a:gd name="connsiteX4" fmla="*/ 133 w 10267"/>
              <a:gd name="connsiteY4" fmla="*/ 4760 h 23487"/>
              <a:gd name="connsiteX0" fmla="*/ 106 w 10240"/>
              <a:gd name="connsiteY0" fmla="*/ 4760 h 23487"/>
              <a:gd name="connsiteX1" fmla="*/ 10196 w 10240"/>
              <a:gd name="connsiteY1" fmla="*/ 0 h 23487"/>
              <a:gd name="connsiteX2" fmla="*/ 10240 w 10240"/>
              <a:gd name="connsiteY2" fmla="*/ 21913 h 23487"/>
              <a:gd name="connsiteX3" fmla="*/ 0 w 10240"/>
              <a:gd name="connsiteY3" fmla="*/ 23487 h 23487"/>
              <a:gd name="connsiteX4" fmla="*/ 106 w 10240"/>
              <a:gd name="connsiteY4" fmla="*/ 4760 h 23487"/>
              <a:gd name="connsiteX0" fmla="*/ 79 w 10213"/>
              <a:gd name="connsiteY0" fmla="*/ 4760 h 23424"/>
              <a:gd name="connsiteX1" fmla="*/ 10169 w 10213"/>
              <a:gd name="connsiteY1" fmla="*/ 0 h 23424"/>
              <a:gd name="connsiteX2" fmla="*/ 10213 w 10213"/>
              <a:gd name="connsiteY2" fmla="*/ 21913 h 23424"/>
              <a:gd name="connsiteX3" fmla="*/ 0 w 10213"/>
              <a:gd name="connsiteY3" fmla="*/ 23424 h 23424"/>
              <a:gd name="connsiteX4" fmla="*/ 79 w 10213"/>
              <a:gd name="connsiteY4" fmla="*/ 4760 h 23424"/>
              <a:gd name="connsiteX0" fmla="*/ 79 w 10186"/>
              <a:gd name="connsiteY0" fmla="*/ 4760 h 23424"/>
              <a:gd name="connsiteX1" fmla="*/ 10169 w 10186"/>
              <a:gd name="connsiteY1" fmla="*/ 0 h 23424"/>
              <a:gd name="connsiteX2" fmla="*/ 10186 w 10186"/>
              <a:gd name="connsiteY2" fmla="*/ 23277 h 23424"/>
              <a:gd name="connsiteX3" fmla="*/ 0 w 10186"/>
              <a:gd name="connsiteY3" fmla="*/ 23424 h 23424"/>
              <a:gd name="connsiteX4" fmla="*/ 79 w 10186"/>
              <a:gd name="connsiteY4" fmla="*/ 4760 h 23424"/>
              <a:gd name="connsiteX0" fmla="*/ 25 w 10132"/>
              <a:gd name="connsiteY0" fmla="*/ 4760 h 23361"/>
              <a:gd name="connsiteX1" fmla="*/ 10115 w 10132"/>
              <a:gd name="connsiteY1" fmla="*/ 0 h 23361"/>
              <a:gd name="connsiteX2" fmla="*/ 10132 w 10132"/>
              <a:gd name="connsiteY2" fmla="*/ 23277 h 23361"/>
              <a:gd name="connsiteX3" fmla="*/ 0 w 10132"/>
              <a:gd name="connsiteY3" fmla="*/ 23361 h 23361"/>
              <a:gd name="connsiteX4" fmla="*/ 25 w 10132"/>
              <a:gd name="connsiteY4" fmla="*/ 4760 h 2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2" h="23361">
                <a:moveTo>
                  <a:pt x="25" y="4760"/>
                </a:moveTo>
                <a:lnTo>
                  <a:pt x="10115" y="0"/>
                </a:lnTo>
                <a:cubicBezTo>
                  <a:pt x="10130" y="4660"/>
                  <a:pt x="10117" y="18617"/>
                  <a:pt x="10132" y="23277"/>
                </a:cubicBezTo>
                <a:lnTo>
                  <a:pt x="0" y="23361"/>
                </a:lnTo>
                <a:cubicBezTo>
                  <a:pt x="47" y="20264"/>
                  <a:pt x="-22" y="7857"/>
                  <a:pt x="25" y="476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6" name="流程图: 手动输入 1"/>
          <p:cNvSpPr/>
          <p:nvPr/>
        </p:nvSpPr>
        <p:spPr>
          <a:xfrm rot="5400000" flipH="1">
            <a:off x="327594" y="2231243"/>
            <a:ext cx="1345062" cy="200024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D71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lt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501070" y="2833229"/>
            <a:ext cx="17076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50" b="1" dirty="0" smtClean="0">
                <a:solidFill>
                  <a:schemeClr val="bg1"/>
                </a:solidFill>
                <a:latin typeface="+mj-lt"/>
              </a:rPr>
              <a:t>2</a:t>
            </a:r>
            <a:endParaRPr lang="zh-CN" altLang="en-US" sz="4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818666" y="2980911"/>
            <a:ext cx="583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8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Installation</a:t>
            </a:r>
            <a:endParaRPr lang="en-US" altLang="zh-CN" sz="28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6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流程图: 手动输入 1"/>
          <p:cNvSpPr/>
          <p:nvPr/>
        </p:nvSpPr>
        <p:spPr>
          <a:xfrm rot="5400000" flipH="1">
            <a:off x="386147" y="-241257"/>
            <a:ext cx="403850" cy="11415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0000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40 w 10140"/>
              <a:gd name="connsiteY0" fmla="*/ 2000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140 w 10140"/>
              <a:gd name="connsiteY4" fmla="*/ 2000 h 11291"/>
              <a:gd name="connsiteX0" fmla="*/ 13 w 10153"/>
              <a:gd name="connsiteY0" fmla="*/ 2072 h 11291"/>
              <a:gd name="connsiteX1" fmla="*/ 10153 w 10153"/>
              <a:gd name="connsiteY1" fmla="*/ 0 h 11291"/>
              <a:gd name="connsiteX2" fmla="*/ 10153 w 10153"/>
              <a:gd name="connsiteY2" fmla="*/ 11291 h 11291"/>
              <a:gd name="connsiteX3" fmla="*/ 13 w 10153"/>
              <a:gd name="connsiteY3" fmla="*/ 11291 h 11291"/>
              <a:gd name="connsiteX4" fmla="*/ 13 w 10153"/>
              <a:gd name="connsiteY4" fmla="*/ 2072 h 11291"/>
              <a:gd name="connsiteX0" fmla="*/ 93 w 10140"/>
              <a:gd name="connsiteY0" fmla="*/ 2072 h 11291"/>
              <a:gd name="connsiteX1" fmla="*/ 10140 w 10140"/>
              <a:gd name="connsiteY1" fmla="*/ 0 h 11291"/>
              <a:gd name="connsiteX2" fmla="*/ 10140 w 10140"/>
              <a:gd name="connsiteY2" fmla="*/ 11291 h 11291"/>
              <a:gd name="connsiteX3" fmla="*/ 0 w 10140"/>
              <a:gd name="connsiteY3" fmla="*/ 11291 h 11291"/>
              <a:gd name="connsiteX4" fmla="*/ 93 w 10140"/>
              <a:gd name="connsiteY4" fmla="*/ 2072 h 11291"/>
              <a:gd name="connsiteX0" fmla="*/ 13 w 10060"/>
              <a:gd name="connsiteY0" fmla="*/ 2072 h 11291"/>
              <a:gd name="connsiteX1" fmla="*/ 10060 w 10060"/>
              <a:gd name="connsiteY1" fmla="*/ 0 h 11291"/>
              <a:gd name="connsiteX2" fmla="*/ 10060 w 10060"/>
              <a:gd name="connsiteY2" fmla="*/ 11291 h 11291"/>
              <a:gd name="connsiteX3" fmla="*/ 25 w 10060"/>
              <a:gd name="connsiteY3" fmla="*/ 11264 h 11291"/>
              <a:gd name="connsiteX4" fmla="*/ 13 w 10060"/>
              <a:gd name="connsiteY4" fmla="*/ 2072 h 11291"/>
              <a:gd name="connsiteX0" fmla="*/ 13 w 10060"/>
              <a:gd name="connsiteY0" fmla="*/ 2072 h 11345"/>
              <a:gd name="connsiteX1" fmla="*/ 10060 w 10060"/>
              <a:gd name="connsiteY1" fmla="*/ 0 h 11345"/>
              <a:gd name="connsiteX2" fmla="*/ 10060 w 10060"/>
              <a:gd name="connsiteY2" fmla="*/ 11291 h 11345"/>
              <a:gd name="connsiteX3" fmla="*/ 25 w 10060"/>
              <a:gd name="connsiteY3" fmla="*/ 11345 h 11345"/>
              <a:gd name="connsiteX4" fmla="*/ 13 w 10060"/>
              <a:gd name="connsiteY4" fmla="*/ 2072 h 11345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10 w 10057"/>
              <a:gd name="connsiteY0" fmla="*/ 2072 h 11291"/>
              <a:gd name="connsiteX1" fmla="*/ 10057 w 10057"/>
              <a:gd name="connsiteY1" fmla="*/ 0 h 11291"/>
              <a:gd name="connsiteX2" fmla="*/ 10057 w 10057"/>
              <a:gd name="connsiteY2" fmla="*/ 11291 h 11291"/>
              <a:gd name="connsiteX3" fmla="*/ 57 w 10057"/>
              <a:gd name="connsiteY3" fmla="*/ 11264 h 11291"/>
              <a:gd name="connsiteX4" fmla="*/ 10 w 10057"/>
              <a:gd name="connsiteY4" fmla="*/ 2072 h 11291"/>
              <a:gd name="connsiteX0" fmla="*/ 58 w 10105"/>
              <a:gd name="connsiteY0" fmla="*/ 2072 h 11291"/>
              <a:gd name="connsiteX1" fmla="*/ 10105 w 10105"/>
              <a:gd name="connsiteY1" fmla="*/ 0 h 11291"/>
              <a:gd name="connsiteX2" fmla="*/ 10105 w 10105"/>
              <a:gd name="connsiteY2" fmla="*/ 11291 h 11291"/>
              <a:gd name="connsiteX3" fmla="*/ 0 w 10105"/>
              <a:gd name="connsiteY3" fmla="*/ 11291 h 11291"/>
              <a:gd name="connsiteX4" fmla="*/ 58 w 10105"/>
              <a:gd name="connsiteY4" fmla="*/ 2072 h 11291"/>
              <a:gd name="connsiteX0" fmla="*/ 58 w 10105"/>
              <a:gd name="connsiteY0" fmla="*/ 4760 h 13979"/>
              <a:gd name="connsiteX1" fmla="*/ 10061 w 10105"/>
              <a:gd name="connsiteY1" fmla="*/ 0 h 13979"/>
              <a:gd name="connsiteX2" fmla="*/ 10105 w 10105"/>
              <a:gd name="connsiteY2" fmla="*/ 13979 h 13979"/>
              <a:gd name="connsiteX3" fmla="*/ 0 w 10105"/>
              <a:gd name="connsiteY3" fmla="*/ 13979 h 13979"/>
              <a:gd name="connsiteX4" fmla="*/ 58 w 10105"/>
              <a:gd name="connsiteY4" fmla="*/ 4760 h 13979"/>
              <a:gd name="connsiteX0" fmla="*/ 10 w 10144"/>
              <a:gd name="connsiteY0" fmla="*/ 4760 h 13979"/>
              <a:gd name="connsiteX1" fmla="*/ 10100 w 10144"/>
              <a:gd name="connsiteY1" fmla="*/ 0 h 13979"/>
              <a:gd name="connsiteX2" fmla="*/ 10144 w 10144"/>
              <a:gd name="connsiteY2" fmla="*/ 13979 h 13979"/>
              <a:gd name="connsiteX3" fmla="*/ 39 w 10144"/>
              <a:gd name="connsiteY3" fmla="*/ 13979 h 13979"/>
              <a:gd name="connsiteX4" fmla="*/ 10 w 10144"/>
              <a:gd name="connsiteY4" fmla="*/ 4760 h 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44" h="13979">
                <a:moveTo>
                  <a:pt x="10" y="4760"/>
                </a:moveTo>
                <a:lnTo>
                  <a:pt x="10100" y="0"/>
                </a:lnTo>
                <a:cubicBezTo>
                  <a:pt x="10115" y="4660"/>
                  <a:pt x="10129" y="9319"/>
                  <a:pt x="10144" y="13979"/>
                </a:cubicBezTo>
                <a:lnTo>
                  <a:pt x="39" y="13979"/>
                </a:lnTo>
                <a:cubicBezTo>
                  <a:pt x="86" y="10882"/>
                  <a:pt x="-37" y="7857"/>
                  <a:pt x="10" y="476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平行四边形 13"/>
          <p:cNvSpPr/>
          <p:nvPr/>
        </p:nvSpPr>
        <p:spPr>
          <a:xfrm>
            <a:off x="816368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平行四边形 13"/>
          <p:cNvSpPr/>
          <p:nvPr/>
        </p:nvSpPr>
        <p:spPr>
          <a:xfrm>
            <a:off x="966387" y="127600"/>
            <a:ext cx="477874" cy="403851"/>
          </a:xfrm>
          <a:custGeom>
            <a:avLst/>
            <a:gdLst>
              <a:gd name="connsiteX0" fmla="*/ 0 w 123825"/>
              <a:gd name="connsiteY0" fmla="*/ 556004 h 556004"/>
              <a:gd name="connsiteX1" fmla="*/ 23812 w 123825"/>
              <a:gd name="connsiteY1" fmla="*/ 0 h 556004"/>
              <a:gd name="connsiteX2" fmla="*/ 123825 w 123825"/>
              <a:gd name="connsiteY2" fmla="*/ 0 h 556004"/>
              <a:gd name="connsiteX3" fmla="*/ 100013 w 123825"/>
              <a:gd name="connsiteY3" fmla="*/ 556004 h 556004"/>
              <a:gd name="connsiteX4" fmla="*/ 0 w 123825"/>
              <a:gd name="connsiteY4" fmla="*/ 556004 h 556004"/>
              <a:gd name="connsiteX0" fmla="*/ 0 w 631032"/>
              <a:gd name="connsiteY0" fmla="*/ 532191 h 556004"/>
              <a:gd name="connsiteX1" fmla="*/ 531019 w 631032"/>
              <a:gd name="connsiteY1" fmla="*/ 0 h 556004"/>
              <a:gd name="connsiteX2" fmla="*/ 631032 w 631032"/>
              <a:gd name="connsiteY2" fmla="*/ 0 h 556004"/>
              <a:gd name="connsiteX3" fmla="*/ 607220 w 631032"/>
              <a:gd name="connsiteY3" fmla="*/ 556004 h 556004"/>
              <a:gd name="connsiteX4" fmla="*/ 0 w 631032"/>
              <a:gd name="connsiteY4" fmla="*/ 532191 h 556004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7158 w 631032"/>
              <a:gd name="connsiteY3" fmla="*/ 534573 h 534573"/>
              <a:gd name="connsiteX4" fmla="*/ 0 w 631032"/>
              <a:gd name="connsiteY4" fmla="*/ 532191 h 534573"/>
              <a:gd name="connsiteX0" fmla="*/ 0 w 631032"/>
              <a:gd name="connsiteY0" fmla="*/ 532191 h 534573"/>
              <a:gd name="connsiteX1" fmla="*/ 531019 w 631032"/>
              <a:gd name="connsiteY1" fmla="*/ 0 h 534573"/>
              <a:gd name="connsiteX2" fmla="*/ 631032 w 631032"/>
              <a:gd name="connsiteY2" fmla="*/ 0 h 534573"/>
              <a:gd name="connsiteX3" fmla="*/ 100015 w 631032"/>
              <a:gd name="connsiteY3" fmla="*/ 534573 h 534573"/>
              <a:gd name="connsiteX4" fmla="*/ 0 w 631032"/>
              <a:gd name="connsiteY4" fmla="*/ 532191 h 53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32" h="534573">
                <a:moveTo>
                  <a:pt x="0" y="532191"/>
                </a:moveTo>
                <a:lnTo>
                  <a:pt x="531019" y="0"/>
                </a:lnTo>
                <a:lnTo>
                  <a:pt x="631032" y="0"/>
                </a:lnTo>
                <a:lnTo>
                  <a:pt x="100015" y="534573"/>
                </a:lnTo>
                <a:lnTo>
                  <a:pt x="0" y="53219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文本框 2"/>
          <p:cNvSpPr txBox="1"/>
          <p:nvPr/>
        </p:nvSpPr>
        <p:spPr>
          <a:xfrm>
            <a:off x="-137149" y="211404"/>
            <a:ext cx="1219803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文本框 94"/>
          <p:cNvSpPr txBox="1"/>
          <p:nvPr/>
        </p:nvSpPr>
        <p:spPr>
          <a:xfrm>
            <a:off x="1378937" y="150662"/>
            <a:ext cx="515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2000" b="1" dirty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Disassemble </a:t>
            </a:r>
            <a:r>
              <a:rPr lang="en-US" altLang="zh-CN" sz="2000" b="1" dirty="0" smtClean="0">
                <a:solidFill>
                  <a:srgbClr val="D719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turnstile-I</a:t>
            </a:r>
            <a:endParaRPr lang="en-US" altLang="zh-CN" sz="2000" b="1" dirty="0">
              <a:solidFill>
                <a:srgbClr val="D719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33" y="1115996"/>
            <a:ext cx="2804432" cy="20967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60" y="1145586"/>
            <a:ext cx="2756152" cy="20671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2757" y="3591930"/>
            <a:ext cx="4777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1.Open side lane cover by key to connect AC power and network cable </a:t>
            </a:r>
            <a:r>
              <a:rPr lang="en-US" altLang="zh-CN" sz="1200" dirty="0" err="1" smtClean="0"/>
              <a:t>through.Then</a:t>
            </a:r>
            <a:r>
              <a:rPr lang="en-US" altLang="zh-CN" sz="1200" dirty="0" smtClean="0"/>
              <a:t> fix the turnstile with expansion screw</a:t>
            </a:r>
          </a:p>
          <a:p>
            <a:r>
              <a:rPr lang="en-US" altLang="zh-CN" sz="1200" dirty="0" smtClean="0"/>
              <a:t>2. Unscrew the upper cover plate with </a:t>
            </a:r>
            <a:r>
              <a:rPr lang="en-US" altLang="zh-CN" sz="1200" dirty="0"/>
              <a:t>A</a:t>
            </a:r>
            <a:r>
              <a:rPr lang="en-US" altLang="zh-CN" sz="1200" dirty="0" smtClean="0"/>
              <a:t>llen key inside package, open the upper cover plate to connect </a:t>
            </a:r>
            <a:r>
              <a:rPr lang="en-US" altLang="zh-CN" sz="1200" dirty="0" err="1" smtClean="0"/>
              <a:t>MinMoe’s</a:t>
            </a:r>
            <a:r>
              <a:rPr lang="en-US" altLang="zh-CN" sz="1200" dirty="0" smtClean="0"/>
              <a:t> power, RS-485 cable and network cable </a:t>
            </a:r>
            <a:endParaRPr lang="zh-CN" altLang="en-US" sz="1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39" y="3344747"/>
            <a:ext cx="1405996" cy="132536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16200000">
            <a:off x="3875411" y="1627554"/>
            <a:ext cx="434595" cy="556357"/>
            <a:chOff x="0" y="2398"/>
            <a:chExt cx="599154" cy="855934"/>
          </a:xfrm>
        </p:grpSpPr>
        <p:sp>
          <p:nvSpPr>
            <p:cNvPr id="13" name="燕尾形 12"/>
            <p:cNvSpPr/>
            <p:nvPr/>
          </p:nvSpPr>
          <p:spPr>
            <a:xfrm rot="5400000">
              <a:off x="-128390" y="130788"/>
              <a:ext cx="855934" cy="59915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燕尾形 4"/>
            <p:cNvSpPr txBox="1"/>
            <p:nvPr/>
          </p:nvSpPr>
          <p:spPr>
            <a:xfrm>
              <a:off x="1" y="301975"/>
              <a:ext cx="599153" cy="256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172" y="3316709"/>
            <a:ext cx="1337788" cy="13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511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mW247poUK3Q0wNEaGDa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LU_sSKEkqMjoj5tlSL5A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noFill/>
        <a:ln w="12700" cap="flat" cmpd="sng" algn="ctr">
          <a:solidFill>
            <a:schemeClr val="tx1"/>
          </a:solidFill>
          <a:prstDash val="solid"/>
        </a:ln>
        <a:effectLst/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78121</TotalTime>
  <Words>1051</Words>
  <Application>Microsoft Office PowerPoint</Application>
  <PresentationFormat>全屏显示(16:9)</PresentationFormat>
  <Paragraphs>191</Paragraphs>
  <Slides>29</Slides>
  <Notes>21</Notes>
  <HiddenSlides>0</HiddenSlides>
  <MMClips>2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CordiaUPC</vt:lpstr>
      <vt:lpstr>Simplified Arabic Fixed</vt:lpstr>
      <vt:lpstr>等线</vt:lpstr>
      <vt:lpstr>宋体</vt:lpstr>
      <vt:lpstr>微软雅黑</vt:lpstr>
      <vt:lpstr>Agency FB</vt:lpstr>
      <vt:lpstr>Arial</vt:lpstr>
      <vt:lpstr>Calibri</vt:lpstr>
      <vt:lpstr>TSTAR PRO Light</vt:lpstr>
      <vt:lpstr>Wingdings</vt:lpstr>
      <vt:lpstr>Office 主题​​</vt:lpstr>
      <vt:lpstr>包装程序外壳对象</vt:lpstr>
      <vt:lpstr> Turnstile installation guide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MAIN TITLE</dc:title>
  <dc:creator>hechaoyang@hikvision.com</dc:creator>
  <cp:lastModifiedBy>Derek.Xu</cp:lastModifiedBy>
  <cp:revision>2118</cp:revision>
  <dcterms:created xsi:type="dcterms:W3CDTF">2015-10-30T08:11:55Z</dcterms:created>
  <dcterms:modified xsi:type="dcterms:W3CDTF">2023-04-10T02:46:25Z</dcterms:modified>
</cp:coreProperties>
</file>